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328" r:id="rId4"/>
    <p:sldId id="330" r:id="rId5"/>
    <p:sldId id="266" r:id="rId6"/>
    <p:sldId id="267" r:id="rId7"/>
    <p:sldId id="341" r:id="rId8"/>
    <p:sldId id="271" r:id="rId9"/>
    <p:sldId id="272" r:id="rId10"/>
    <p:sldId id="273" r:id="rId11"/>
    <p:sldId id="274" r:id="rId12"/>
    <p:sldId id="338" r:id="rId13"/>
    <p:sldId id="340" r:id="rId14"/>
    <p:sldId id="281" r:id="rId15"/>
    <p:sldId id="282" r:id="rId16"/>
    <p:sldId id="283" r:id="rId17"/>
    <p:sldId id="284" r:id="rId18"/>
    <p:sldId id="285" r:id="rId19"/>
    <p:sldId id="286" r:id="rId20"/>
    <p:sldId id="287" r:id="rId21"/>
    <p:sldId id="288" r:id="rId22"/>
    <p:sldId id="289" r:id="rId23"/>
    <p:sldId id="291" r:id="rId24"/>
    <p:sldId id="292" r:id="rId25"/>
    <p:sldId id="293" r:id="rId26"/>
    <p:sldId id="294" r:id="rId27"/>
    <p:sldId id="300" r:id="rId28"/>
    <p:sldId id="336" r:id="rId29"/>
    <p:sldId id="343" r:id="rId30"/>
    <p:sldId id="344" r:id="rId31"/>
    <p:sldId id="304" r:id="rId32"/>
    <p:sldId id="306" r:id="rId33"/>
    <p:sldId id="345" r:id="rId34"/>
    <p:sldId id="297" r:id="rId35"/>
  </p:sldIdLst>
  <p:sldSz cx="18288000" cy="10287000"/>
  <p:notesSz cx="6858000" cy="9144000"/>
  <p:embeddedFontLst>
    <p:embeddedFont>
      <p:font typeface="Calibri" panose="020F0502020204030204" pitchFamily="34" charset="0"/>
      <p:regular r:id="rId37"/>
      <p:bold r:id="rId38"/>
    </p:embeddedFont>
    <p:embeddedFont>
      <p:font typeface="Helios Extended Bold" panose="020B0604020202020204" charset="0"/>
      <p:regular r:id="rId39"/>
    </p:embeddedFont>
    <p:embeddedFont>
      <p:font typeface="Inter" panose="020B0604020202020204" charset="0"/>
      <p:regular r:id="rId40"/>
    </p:embeddedFont>
    <p:embeddedFont>
      <p:font typeface="Lekton" panose="020B0604020202020204" charset="0"/>
      <p:regular r:id="rId41"/>
    </p:embeddedFont>
    <p:embeddedFont>
      <p:font typeface="Montserrat" panose="00000500000000000000" pitchFamily="2" charset="0"/>
      <p:regular r:id="rId42"/>
      <p:bold r:id="rId43"/>
      <p:italic r:id="rId44"/>
      <p:boldItalic r:id="rId45"/>
    </p:embeddedFont>
    <p:embeddedFont>
      <p:font typeface="Montserrat Light" panose="00000400000000000000" pitchFamily="2"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259" autoAdjust="0"/>
  </p:normalViewPr>
  <p:slideViewPr>
    <p:cSldViewPr>
      <p:cViewPr varScale="1">
        <p:scale>
          <a:sx n="46" d="100"/>
          <a:sy n="46" d="100"/>
        </p:scale>
        <p:origin x="7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3DF248C-9BE2-4C85-A141-82D63F7C755F}" type="datetimeFigureOut">
              <a:rPr lang="en-US" smtClean="0"/>
              <a:t>11/30/2023</a:t>
            </a:fld>
            <a:endParaRPr lang="en-US"/>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44A9D325-B7B1-4113-9135-4E593F265B42}" type="slidenum">
              <a:rPr lang="en-US" smtClean="0"/>
              <a:t>‹#›</a:t>
            </a:fld>
            <a:endParaRPr lang="en-US"/>
          </a:p>
        </p:txBody>
      </p:sp>
    </p:spTree>
    <p:extLst>
      <p:ext uri="{BB962C8B-B14F-4D97-AF65-F5344CB8AC3E}">
        <p14:creationId xmlns:p14="http://schemas.microsoft.com/office/powerpoint/2010/main" val="94262400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en-US" dirty="0"/>
          </a:p>
        </p:txBody>
      </p:sp>
      <p:sp>
        <p:nvSpPr>
          <p:cNvPr id="4" name="عنصر نائب لرقم الشريحة 3"/>
          <p:cNvSpPr>
            <a:spLocks noGrp="1"/>
          </p:cNvSpPr>
          <p:nvPr>
            <p:ph type="sldNum" sz="quarter" idx="5"/>
          </p:nvPr>
        </p:nvSpPr>
        <p:spPr/>
        <p:txBody>
          <a:bodyPr/>
          <a:lstStyle/>
          <a:p>
            <a:fld id="{44A9D325-B7B1-4113-9135-4E593F265B42}" type="slidenum">
              <a:rPr lang="en-US" smtClean="0"/>
              <a:t>12</a:t>
            </a:fld>
            <a:endParaRPr lang="en-US"/>
          </a:p>
        </p:txBody>
      </p:sp>
    </p:spTree>
    <p:extLst>
      <p:ext uri="{BB962C8B-B14F-4D97-AF65-F5344CB8AC3E}">
        <p14:creationId xmlns:p14="http://schemas.microsoft.com/office/powerpoint/2010/main" val="3471224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1.sv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6.png"/><Relationship Id="rId3" Type="http://schemas.openxmlformats.org/officeDocument/2006/relationships/image" Target="../media/image8.png"/><Relationship Id="rId21" Type="http://schemas.openxmlformats.org/officeDocument/2006/relationships/image" Target="../media/image39.sv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5.svg"/><Relationship Id="rId2" Type="http://schemas.openxmlformats.org/officeDocument/2006/relationships/notesSlide" Target="../notesSlides/notesSlide1.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7.svg"/><Relationship Id="rId5" Type="http://schemas.openxmlformats.org/officeDocument/2006/relationships/image" Target="../media/image10.pn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7.svg"/><Relationship Id="rId4" Type="http://schemas.openxmlformats.org/officeDocument/2006/relationships/image" Target="../media/image9.sv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1.sv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svg"/><Relationship Id="rId3" Type="http://schemas.openxmlformats.org/officeDocument/2006/relationships/image" Target="../media/image9.sv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8.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svg"/><Relationship Id="rId5" Type="http://schemas.openxmlformats.org/officeDocument/2006/relationships/image" Target="../media/image11.sv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18.sv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10.png"/><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17.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svg"/><Relationship Id="rId14" Type="http://schemas.openxmlformats.org/officeDocument/2006/relationships/image" Target="../media/image18.svg"/></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19.jpeg"/><Relationship Id="rId12"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18.svg"/><Relationship Id="rId10" Type="http://schemas.openxmlformats.org/officeDocument/2006/relationships/image" Target="../media/image54.png"/><Relationship Id="rId4" Type="http://schemas.openxmlformats.org/officeDocument/2006/relationships/image" Target="../media/image46.svg"/><Relationship Id="rId9" Type="http://schemas.openxmlformats.org/officeDocument/2006/relationships/image" Target="../media/image51.svg"/><Relationship Id="rId1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19.jpe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49.png"/><Relationship Id="rId5" Type="http://schemas.openxmlformats.org/officeDocument/2006/relationships/image" Target="../media/image47.png"/><Relationship Id="rId15" Type="http://schemas.openxmlformats.org/officeDocument/2006/relationships/image" Target="../media/image18.svg"/><Relationship Id="rId10" Type="http://schemas.openxmlformats.org/officeDocument/2006/relationships/image" Target="../media/image54.png"/><Relationship Id="rId4" Type="http://schemas.openxmlformats.org/officeDocument/2006/relationships/image" Target="../media/image46.svg"/><Relationship Id="rId9" Type="http://schemas.openxmlformats.org/officeDocument/2006/relationships/image" Target="../media/image52.png"/><Relationship Id="rId14"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19.jpeg"/><Relationship Id="rId18" Type="http://schemas.openxmlformats.org/officeDocument/2006/relationships/image" Target="../media/image59.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image" Target="../media/image49.png"/><Relationship Id="rId17" Type="http://schemas.openxmlformats.org/officeDocument/2006/relationships/image" Target="../media/image58.png"/><Relationship Id="rId2" Type="http://schemas.openxmlformats.org/officeDocument/2006/relationships/image" Target="../media/image44.png"/><Relationship Id="rId16" Type="http://schemas.openxmlformats.org/officeDocument/2006/relationships/image" Target="../media/image57.pn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4.png"/><Relationship Id="rId5" Type="http://schemas.openxmlformats.org/officeDocument/2006/relationships/image" Target="../media/image47.png"/><Relationship Id="rId15" Type="http://schemas.openxmlformats.org/officeDocument/2006/relationships/image" Target="../media/image56.svg"/><Relationship Id="rId10" Type="http://schemas.openxmlformats.org/officeDocument/2006/relationships/image" Target="../media/image52.png"/><Relationship Id="rId19" Type="http://schemas.openxmlformats.org/officeDocument/2006/relationships/image" Target="../media/image17.png"/><Relationship Id="rId4" Type="http://schemas.openxmlformats.org/officeDocument/2006/relationships/image" Target="../media/image46.svg"/><Relationship Id="rId9" Type="http://schemas.openxmlformats.org/officeDocument/2006/relationships/image" Target="../media/image53.png"/><Relationship Id="rId14"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52.png"/><Relationship Id="rId3" Type="http://schemas.openxmlformats.org/officeDocument/2006/relationships/image" Target="../media/image56.svg"/><Relationship Id="rId7" Type="http://schemas.openxmlformats.org/officeDocument/2006/relationships/image" Target="../media/image57.png"/><Relationship Id="rId12" Type="http://schemas.openxmlformats.org/officeDocument/2006/relationships/image" Target="../media/image53.png"/><Relationship Id="rId2" Type="http://schemas.openxmlformats.org/officeDocument/2006/relationships/image" Target="../media/image55.png"/><Relationship Id="rId16"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51.svg"/><Relationship Id="rId5" Type="http://schemas.openxmlformats.org/officeDocument/2006/relationships/image" Target="../media/image61.png"/><Relationship Id="rId15" Type="http://schemas.openxmlformats.org/officeDocument/2006/relationships/image" Target="../media/image49.png"/><Relationship Id="rId10" Type="http://schemas.openxmlformats.org/officeDocument/2006/relationships/image" Target="../media/image50.png"/><Relationship Id="rId4" Type="http://schemas.openxmlformats.org/officeDocument/2006/relationships/image" Target="../media/image60.png"/><Relationship Id="rId9" Type="http://schemas.openxmlformats.org/officeDocument/2006/relationships/image" Target="../media/image59.png"/><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svg"/><Relationship Id="rId7"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2.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svg"/><Relationship Id="rId7"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2.sv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svg"/><Relationship Id="rId7"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2.sv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svg"/><Relationship Id="rId7" Type="http://schemas.openxmlformats.org/officeDocument/2006/relationships/image" Target="../media/image67.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svg"/><Relationship Id="rId7" Type="http://schemas.openxmlformats.org/officeDocument/2006/relationships/image" Target="../media/image6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svg"/><Relationship Id="rId7" Type="http://schemas.openxmlformats.org/officeDocument/2006/relationships/image" Target="../media/image68.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70.png"/><Relationship Id="rId5" Type="http://schemas.openxmlformats.org/officeDocument/2006/relationships/image" Target="../media/image61.png"/><Relationship Id="rId10"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59.png"/></Relationships>
</file>

<file path=ppt/slides/_rels/slide3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58.pn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59.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svg"/><Relationship Id="rId7" Type="http://schemas.openxmlformats.org/officeDocument/2006/relationships/image" Target="../media/image7.svg"/><Relationship Id="rId12"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5.png"/><Relationship Id="rId5" Type="http://schemas.openxmlformats.org/officeDocument/2006/relationships/image" Target="../media/image11.sv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svg"/><Relationship Id="rId7" Type="http://schemas.openxmlformats.org/officeDocument/2006/relationships/image" Target="../media/image1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8.svg"/><Relationship Id="rId7" Type="http://schemas.openxmlformats.org/officeDocument/2006/relationships/image" Target="../media/image11.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10" Type="http://schemas.openxmlformats.org/officeDocument/2006/relationships/image" Target="../media/image15.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svg"/><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9.jpeg"/><Relationship Id="rId5" Type="http://schemas.openxmlformats.org/officeDocument/2006/relationships/image" Target="../media/image11.svg"/><Relationship Id="rId10" Type="http://schemas.openxmlformats.org/officeDocument/2006/relationships/image" Target="../media/image18.svg"/><Relationship Id="rId4" Type="http://schemas.openxmlformats.org/officeDocument/2006/relationships/image" Target="../media/image10.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sv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1.svg"/><Relationship Id="rId10" Type="http://schemas.openxmlformats.org/officeDocument/2006/relationships/image" Target="../media/image20.png"/><Relationship Id="rId4" Type="http://schemas.openxmlformats.org/officeDocument/2006/relationships/image" Target="../media/image10.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274" y="500216"/>
            <a:ext cx="16509453" cy="9286567"/>
          </a:xfrm>
          <a:custGeom>
            <a:avLst/>
            <a:gdLst/>
            <a:ahLst/>
            <a:cxnLst/>
            <a:rect l="l" t="t" r="r" b="b"/>
            <a:pathLst>
              <a:path w="16509453" h="9286567">
                <a:moveTo>
                  <a:pt x="0" y="0"/>
                </a:moveTo>
                <a:lnTo>
                  <a:pt x="16509452" y="0"/>
                </a:lnTo>
                <a:lnTo>
                  <a:pt x="16509452" y="9286568"/>
                </a:lnTo>
                <a:lnTo>
                  <a:pt x="0" y="9286568"/>
                </a:lnTo>
                <a:lnTo>
                  <a:pt x="0" y="0"/>
                </a:lnTo>
                <a:close/>
              </a:path>
            </a:pathLst>
          </a:custGeom>
          <a:blipFill>
            <a:blip r:embed="rId2"/>
            <a:stretch>
              <a:fillRect/>
            </a:stretch>
          </a:blipFill>
        </p:spPr>
        <p:txBody>
          <a:bodyPr/>
          <a:lstStyle/>
          <a:p>
            <a:endParaRPr lang="en-US"/>
          </a:p>
        </p:txBody>
      </p:sp>
      <p:sp>
        <p:nvSpPr>
          <p:cNvPr id="3" name="Freeform 3"/>
          <p:cNvSpPr/>
          <p:nvPr/>
        </p:nvSpPr>
        <p:spPr>
          <a:xfrm>
            <a:off x="1050886" y="671424"/>
            <a:ext cx="16186228" cy="9104753"/>
          </a:xfrm>
          <a:custGeom>
            <a:avLst/>
            <a:gdLst/>
            <a:ahLst/>
            <a:cxnLst/>
            <a:rect l="l" t="t" r="r" b="b"/>
            <a:pathLst>
              <a:path w="16186228" h="9104753">
                <a:moveTo>
                  <a:pt x="0" y="0"/>
                </a:moveTo>
                <a:lnTo>
                  <a:pt x="16186228" y="0"/>
                </a:lnTo>
                <a:lnTo>
                  <a:pt x="16186228" y="9104754"/>
                </a:lnTo>
                <a:lnTo>
                  <a:pt x="0" y="9104754"/>
                </a:lnTo>
                <a:lnTo>
                  <a:pt x="0" y="0"/>
                </a:lnTo>
                <a:close/>
              </a:path>
            </a:pathLst>
          </a:custGeom>
          <a:blipFill>
            <a:blip r:embed="rId3"/>
            <a:stretch>
              <a:fillRect/>
            </a:stretch>
          </a:blipFill>
        </p:spPr>
        <p:txBody>
          <a:bodyPr/>
          <a:lstStyle/>
          <a:p>
            <a:endParaRPr lang="en-US"/>
          </a:p>
        </p:txBody>
      </p:sp>
      <p:sp>
        <p:nvSpPr>
          <p:cNvPr id="4" name="Freeform 4"/>
          <p:cNvSpPr/>
          <p:nvPr/>
        </p:nvSpPr>
        <p:spPr>
          <a:xfrm>
            <a:off x="889274" y="500216"/>
            <a:ext cx="16573596" cy="9322648"/>
          </a:xfrm>
          <a:custGeom>
            <a:avLst/>
            <a:gdLst/>
            <a:ahLst/>
            <a:cxnLst/>
            <a:rect l="l" t="t" r="r" b="b"/>
            <a:pathLst>
              <a:path w="16573596" h="9322648">
                <a:moveTo>
                  <a:pt x="0" y="0"/>
                </a:moveTo>
                <a:lnTo>
                  <a:pt x="16573596" y="0"/>
                </a:lnTo>
                <a:lnTo>
                  <a:pt x="16573596" y="9322648"/>
                </a:lnTo>
                <a:lnTo>
                  <a:pt x="0" y="9322648"/>
                </a:lnTo>
                <a:lnTo>
                  <a:pt x="0" y="0"/>
                </a:lnTo>
                <a:close/>
              </a:path>
            </a:pathLst>
          </a:custGeom>
          <a:blipFill>
            <a:blip r:embed="rId4"/>
            <a:stretch>
              <a:fillRect/>
            </a:stretch>
          </a:blipFill>
        </p:spPr>
        <p:txBody>
          <a:bodyPr/>
          <a:lstStyle/>
          <a:p>
            <a:endParaRPr lang="en-US"/>
          </a:p>
        </p:txBody>
      </p:sp>
      <p:sp>
        <p:nvSpPr>
          <p:cNvPr id="5" name="Freeform 5"/>
          <p:cNvSpPr/>
          <p:nvPr/>
        </p:nvSpPr>
        <p:spPr>
          <a:xfrm>
            <a:off x="8089374" y="4091511"/>
            <a:ext cx="2109252" cy="2103978"/>
          </a:xfrm>
          <a:custGeom>
            <a:avLst/>
            <a:gdLst/>
            <a:ahLst/>
            <a:cxnLst/>
            <a:rect l="l" t="t" r="r" b="b"/>
            <a:pathLst>
              <a:path w="2109252" h="2103978">
                <a:moveTo>
                  <a:pt x="0" y="0"/>
                </a:moveTo>
                <a:lnTo>
                  <a:pt x="2109252" y="0"/>
                </a:lnTo>
                <a:lnTo>
                  <a:pt x="2109252" y="2103978"/>
                </a:lnTo>
                <a:lnTo>
                  <a:pt x="0" y="2103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28798" y="33134"/>
            <a:ext cx="18229095" cy="10253866"/>
          </a:xfrm>
          <a:custGeom>
            <a:avLst/>
            <a:gdLst/>
            <a:ahLst/>
            <a:cxnLst/>
            <a:rect l="l" t="t" r="r" b="b"/>
            <a:pathLst>
              <a:path w="18229095" h="10253866">
                <a:moveTo>
                  <a:pt x="0" y="0"/>
                </a:moveTo>
                <a:lnTo>
                  <a:pt x="18229095" y="0"/>
                </a:lnTo>
                <a:lnTo>
                  <a:pt x="18229095" y="10253866"/>
                </a:lnTo>
                <a:lnTo>
                  <a:pt x="0" y="10253866"/>
                </a:lnTo>
                <a:lnTo>
                  <a:pt x="0" y="0"/>
                </a:lnTo>
                <a:close/>
              </a:path>
            </a:pathLst>
          </a:custGeom>
          <a:blipFill>
            <a:blip r:embed="rId2"/>
            <a:stretch>
              <a:fillRect/>
            </a:stretch>
          </a:blipFill>
        </p:spPr>
        <p:txBody>
          <a:bodyPr/>
          <a:lstStyle/>
          <a:p>
            <a:endParaRPr lang="en-US"/>
          </a:p>
        </p:txBody>
      </p:sp>
      <p:sp>
        <p:nvSpPr>
          <p:cNvPr id="3" name="Freeform 3"/>
          <p:cNvSpPr/>
          <p:nvPr/>
        </p:nvSpPr>
        <p:spPr>
          <a:xfrm rot="-1844116">
            <a:off x="18715901" y="1678181"/>
            <a:ext cx="7137973" cy="6745385"/>
          </a:xfrm>
          <a:custGeom>
            <a:avLst/>
            <a:gdLst/>
            <a:ahLst/>
            <a:cxnLst/>
            <a:rect l="l" t="t" r="r" b="b"/>
            <a:pathLst>
              <a:path w="7137973" h="6745385">
                <a:moveTo>
                  <a:pt x="0" y="0"/>
                </a:moveTo>
                <a:lnTo>
                  <a:pt x="7137973" y="0"/>
                </a:lnTo>
                <a:lnTo>
                  <a:pt x="7137973" y="6745385"/>
                </a:lnTo>
                <a:lnTo>
                  <a:pt x="0" y="6745385"/>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028700" y="582974"/>
            <a:ext cx="16230600" cy="243067"/>
            <a:chOff x="0" y="0"/>
            <a:chExt cx="21640800" cy="324090"/>
          </a:xfrm>
        </p:grpSpPr>
        <p:sp>
          <p:nvSpPr>
            <p:cNvPr id="5" name="Freeform 5"/>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6" name="Freeform 6"/>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US"/>
            </a:p>
          </p:txBody>
        </p:sp>
        <p:sp>
          <p:nvSpPr>
            <p:cNvPr id="7" name="AutoShape 7"/>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8" name="Group 8"/>
          <p:cNvGrpSpPr/>
          <p:nvPr/>
        </p:nvGrpSpPr>
        <p:grpSpPr>
          <a:xfrm>
            <a:off x="-3056769" y="8420820"/>
            <a:ext cx="13286052" cy="1674960"/>
            <a:chOff x="0" y="0"/>
            <a:chExt cx="17714737" cy="2233281"/>
          </a:xfrm>
        </p:grpSpPr>
        <p:sp>
          <p:nvSpPr>
            <p:cNvPr id="9" name="TextBox 9"/>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dirty="0">
                  <a:solidFill>
                    <a:srgbClr val="FFFFFF"/>
                  </a:solidFill>
                  <a:latin typeface="Helios Extended Bold"/>
                </a:rPr>
                <a:t>WORK PLAN</a:t>
              </a:r>
            </a:p>
          </p:txBody>
        </p:sp>
        <p:sp>
          <p:nvSpPr>
            <p:cNvPr id="10" name="TextBox 10"/>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906186" y="5333367"/>
            <a:ext cx="20100373" cy="3797203"/>
            <a:chOff x="0" y="0"/>
            <a:chExt cx="26800496" cy="5062936"/>
          </a:xfrm>
        </p:grpSpPr>
        <p:sp>
          <p:nvSpPr>
            <p:cNvPr id="7" name="Freeform 7"/>
            <p:cNvSpPr/>
            <p:nvPr/>
          </p:nvSpPr>
          <p:spPr>
            <a:xfrm flipH="1">
              <a:off x="12928692" y="0"/>
              <a:ext cx="6655521" cy="3977743"/>
            </a:xfrm>
            <a:custGeom>
              <a:avLst/>
              <a:gdLst/>
              <a:ahLst/>
              <a:cxnLst/>
              <a:rect l="l" t="t" r="r" b="b"/>
              <a:pathLst>
                <a:path w="6655521" h="3977743">
                  <a:moveTo>
                    <a:pt x="6655522" y="0"/>
                  </a:moveTo>
                  <a:lnTo>
                    <a:pt x="0" y="0"/>
                  </a:lnTo>
                  <a:lnTo>
                    <a:pt x="0" y="3977743"/>
                  </a:lnTo>
                  <a:lnTo>
                    <a:pt x="6655522" y="3977743"/>
                  </a:lnTo>
                  <a:lnTo>
                    <a:pt x="6655522" y="0"/>
                  </a:lnTo>
                  <a:close/>
                </a:path>
              </a:pathLst>
            </a:custGeom>
            <a:blipFill>
              <a:blip r:embed="rId6"/>
              <a:stretch>
                <a:fillRect t="-2287" b="-2287"/>
              </a:stretch>
            </a:blipFill>
          </p:spPr>
          <p:txBody>
            <a:bodyPr/>
            <a:lstStyle/>
            <a:p>
              <a:endParaRPr lang="en-US"/>
            </a:p>
          </p:txBody>
        </p:sp>
        <p:sp>
          <p:nvSpPr>
            <p:cNvPr id="8" name="Freeform 8"/>
            <p:cNvSpPr/>
            <p:nvPr/>
          </p:nvSpPr>
          <p:spPr>
            <a:xfrm>
              <a:off x="7256144" y="0"/>
              <a:ext cx="5833048" cy="3443088"/>
            </a:xfrm>
            <a:custGeom>
              <a:avLst/>
              <a:gdLst/>
              <a:ahLst/>
              <a:cxnLst/>
              <a:rect l="l" t="t" r="r" b="b"/>
              <a:pathLst>
                <a:path w="5833048" h="3443088">
                  <a:moveTo>
                    <a:pt x="0" y="0"/>
                  </a:moveTo>
                  <a:lnTo>
                    <a:pt x="5833048" y="0"/>
                  </a:lnTo>
                  <a:lnTo>
                    <a:pt x="5833048" y="3443088"/>
                  </a:lnTo>
                  <a:lnTo>
                    <a:pt x="0" y="3443088"/>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8636015" y="2364026"/>
              <a:ext cx="517122" cy="761318"/>
            </a:xfrm>
            <a:custGeom>
              <a:avLst/>
              <a:gdLst/>
              <a:ahLst/>
              <a:cxnLst/>
              <a:rect l="l" t="t" r="r" b="b"/>
              <a:pathLst>
                <a:path w="517122" h="761318">
                  <a:moveTo>
                    <a:pt x="0" y="0"/>
                  </a:moveTo>
                  <a:lnTo>
                    <a:pt x="517121" y="0"/>
                  </a:lnTo>
                  <a:lnTo>
                    <a:pt x="517121"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13204956" y="813178"/>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454246"/>
              <a:ext cx="7256144" cy="4500210"/>
            </a:xfrm>
            <a:custGeom>
              <a:avLst/>
              <a:gdLst/>
              <a:ahLst/>
              <a:cxnLst/>
              <a:rect l="l" t="t" r="r" b="b"/>
              <a:pathLst>
                <a:path w="7256144" h="4500210">
                  <a:moveTo>
                    <a:pt x="0" y="0"/>
                  </a:moveTo>
                  <a:lnTo>
                    <a:pt x="7256144" y="0"/>
                  </a:lnTo>
                  <a:lnTo>
                    <a:pt x="7256144" y="4500210"/>
                  </a:lnTo>
                  <a:lnTo>
                    <a:pt x="0" y="4500210"/>
                  </a:lnTo>
                  <a:lnTo>
                    <a:pt x="0" y="0"/>
                  </a:lnTo>
                  <a:close/>
                </a:path>
              </a:pathLst>
            </a:custGeom>
            <a:blipFill>
              <a:blip r:embed="rId8"/>
              <a:stretch>
                <a:fillRect t="-2287" r="-3770" b="-2287"/>
              </a:stretch>
            </a:blipFill>
          </p:spPr>
          <p:txBody>
            <a:bodyPr/>
            <a:lstStyle/>
            <a:p>
              <a:endParaRPr lang="en-US" dirty="0"/>
            </a:p>
          </p:txBody>
        </p:sp>
        <p:sp>
          <p:nvSpPr>
            <p:cNvPr id="12" name="Freeform 12"/>
            <p:cNvSpPr/>
            <p:nvPr/>
          </p:nvSpPr>
          <p:spPr>
            <a:xfrm flipH="1">
              <a:off x="19584214" y="587449"/>
              <a:ext cx="7216282" cy="4475487"/>
            </a:xfrm>
            <a:custGeom>
              <a:avLst/>
              <a:gdLst/>
              <a:ahLst/>
              <a:cxnLst/>
              <a:rect l="l" t="t" r="r" b="b"/>
              <a:pathLst>
                <a:path w="7216282" h="4475487">
                  <a:moveTo>
                    <a:pt x="7216281" y="0"/>
                  </a:moveTo>
                  <a:lnTo>
                    <a:pt x="0" y="0"/>
                  </a:lnTo>
                  <a:lnTo>
                    <a:pt x="0" y="4475487"/>
                  </a:lnTo>
                  <a:lnTo>
                    <a:pt x="7216281" y="4475487"/>
                  </a:lnTo>
                  <a:lnTo>
                    <a:pt x="7216281" y="0"/>
                  </a:lnTo>
                  <a:close/>
                </a:path>
              </a:pathLst>
            </a:custGeom>
            <a:blipFill>
              <a:blip r:embed="rId6"/>
              <a:stretch>
                <a:fillRect t="-2287" r="-3770" b="-2287"/>
              </a:stretch>
            </a:blipFill>
          </p:spPr>
          <p:txBody>
            <a:bodyPr/>
            <a:lstStyle/>
            <a:p>
              <a:endParaRPr lang="en-US"/>
            </a:p>
          </p:txBody>
        </p:sp>
        <p:sp>
          <p:nvSpPr>
            <p:cNvPr id="13" name="Freeform 13"/>
            <p:cNvSpPr/>
            <p:nvPr/>
          </p:nvSpPr>
          <p:spPr>
            <a:xfrm>
              <a:off x="5682989" y="2752313"/>
              <a:ext cx="517123"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dirty="0"/>
            </a:p>
          </p:txBody>
        </p:sp>
        <p:sp>
          <p:nvSpPr>
            <p:cNvPr id="14" name="TextBox 14"/>
            <p:cNvSpPr txBox="1"/>
            <p:nvPr/>
          </p:nvSpPr>
          <p:spPr>
            <a:xfrm>
              <a:off x="2189631" y="212847"/>
              <a:ext cx="2877489" cy="1183401"/>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1)Planning :</a:t>
              </a:r>
            </a:p>
            <a:p>
              <a:pPr>
                <a:lnSpc>
                  <a:spcPts val="969"/>
                </a:lnSpc>
              </a:pPr>
              <a:r>
                <a:rPr lang="en-US" sz="692" dirty="0">
                  <a:solidFill>
                    <a:srgbClr val="FFFFFF"/>
                  </a:solidFill>
                  <a:latin typeface="Montserrat"/>
                </a:rPr>
                <a:t>Market study, specify the goal of the application, specify the scope of the product, calculate the cost and budget, product development time, product potential risk, product and the size of the project and the team size. and determine the programming language.</a:t>
              </a:r>
            </a:p>
          </p:txBody>
        </p:sp>
        <p:sp>
          <p:nvSpPr>
            <p:cNvPr id="15" name="Freeform 15"/>
            <p:cNvSpPr/>
            <p:nvPr/>
          </p:nvSpPr>
          <p:spPr>
            <a:xfrm>
              <a:off x="5858930" y="3091712"/>
              <a:ext cx="146567" cy="139421"/>
            </a:xfrm>
            <a:custGeom>
              <a:avLst/>
              <a:gdLst/>
              <a:ahLst/>
              <a:cxnLst/>
              <a:rect l="l" t="t" r="r" b="b"/>
              <a:pathLst>
                <a:path w="146567" h="139421">
                  <a:moveTo>
                    <a:pt x="0" y="0"/>
                  </a:moveTo>
                  <a:lnTo>
                    <a:pt x="146566" y="0"/>
                  </a:lnTo>
                  <a:lnTo>
                    <a:pt x="146566" y="139422"/>
                  </a:lnTo>
                  <a:lnTo>
                    <a:pt x="0" y="1394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5067120" y="4008020"/>
              <a:ext cx="2169308" cy="1012413"/>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3) Design :</a:t>
              </a:r>
            </a:p>
            <a:p>
              <a:pPr>
                <a:lnSpc>
                  <a:spcPts val="969"/>
                </a:lnSpc>
              </a:pPr>
              <a:r>
                <a:rPr lang="en-US" sz="692" dirty="0">
                  <a:solidFill>
                    <a:srgbClr val="FFFFFF"/>
                  </a:solidFill>
                  <a:latin typeface="Montserrat"/>
                </a:rPr>
                <a:t>Designing a software structure that meets the specification, and it contains: wire-framing, user stories, data flow diagram, technical design, user interface.</a:t>
              </a:r>
            </a:p>
          </p:txBody>
        </p:sp>
        <p:sp>
          <p:nvSpPr>
            <p:cNvPr id="17" name="Freeform 17"/>
            <p:cNvSpPr/>
            <p:nvPr/>
          </p:nvSpPr>
          <p:spPr>
            <a:xfrm>
              <a:off x="3498305" y="1635563"/>
              <a:ext cx="173503" cy="173503"/>
            </a:xfrm>
            <a:custGeom>
              <a:avLst/>
              <a:gdLst/>
              <a:ahLst/>
              <a:cxnLst/>
              <a:rect l="l" t="t" r="r" b="b"/>
              <a:pathLst>
                <a:path w="173503" h="173503">
                  <a:moveTo>
                    <a:pt x="0" y="0"/>
                  </a:moveTo>
                  <a:lnTo>
                    <a:pt x="173503" y="0"/>
                  </a:lnTo>
                  <a:lnTo>
                    <a:pt x="173503" y="173503"/>
                  </a:lnTo>
                  <a:lnTo>
                    <a:pt x="0" y="1735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15890939" y="2951534"/>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7310403" y="1768917"/>
              <a:ext cx="207553" cy="207553"/>
            </a:xfrm>
            <a:custGeom>
              <a:avLst/>
              <a:gdLst/>
              <a:ahLst/>
              <a:cxnLst/>
              <a:rect l="l" t="t" r="r" b="b"/>
              <a:pathLst>
                <a:path w="207553" h="207553">
                  <a:moveTo>
                    <a:pt x="0" y="0"/>
                  </a:moveTo>
                  <a:lnTo>
                    <a:pt x="207553" y="0"/>
                  </a:lnTo>
                  <a:lnTo>
                    <a:pt x="207553" y="207553"/>
                  </a:lnTo>
                  <a:lnTo>
                    <a:pt x="0" y="2075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8805487" y="2695315"/>
              <a:ext cx="173503" cy="173503"/>
            </a:xfrm>
            <a:custGeom>
              <a:avLst/>
              <a:gdLst/>
              <a:ahLst/>
              <a:cxnLst/>
              <a:rect l="l" t="t" r="r" b="b"/>
              <a:pathLst>
                <a:path w="173503" h="173503">
                  <a:moveTo>
                    <a:pt x="0" y="0"/>
                  </a:moveTo>
                  <a:lnTo>
                    <a:pt x="173503" y="0"/>
                  </a:lnTo>
                  <a:lnTo>
                    <a:pt x="173503" y="173503"/>
                  </a:lnTo>
                  <a:lnTo>
                    <a:pt x="0" y="1735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6453070" y="375819"/>
              <a:ext cx="2877489" cy="1012413"/>
            </a:xfrm>
            <a:prstGeom prst="rect">
              <a:avLst/>
            </a:prstGeom>
          </p:spPr>
          <p:txBody>
            <a:bodyPr lIns="0" tIns="0" rIns="0" bIns="0" rtlCol="0" anchor="t">
              <a:spAutoFit/>
            </a:bodyPr>
            <a:lstStyle/>
            <a:p>
              <a:pPr>
                <a:lnSpc>
                  <a:spcPts val="969"/>
                </a:lnSpc>
              </a:pPr>
              <a:endParaRPr dirty="0"/>
            </a:p>
            <a:p>
              <a:pPr>
                <a:lnSpc>
                  <a:spcPts val="969"/>
                </a:lnSpc>
              </a:pPr>
              <a:r>
                <a:rPr lang="en-US" sz="692" dirty="0">
                  <a:solidFill>
                    <a:srgbClr val="FFFFFF"/>
                  </a:solidFill>
                  <a:latin typeface="Montserrat"/>
                </a:rPr>
                <a:t>2)Specification :</a:t>
              </a:r>
            </a:p>
            <a:p>
              <a:pPr marL="0" lvl="0" indent="0">
                <a:lnSpc>
                  <a:spcPts val="969"/>
                </a:lnSpc>
                <a:spcBef>
                  <a:spcPct val="0"/>
                </a:spcBef>
              </a:pPr>
              <a:r>
                <a:rPr lang="en-US" sz="692" dirty="0">
                  <a:solidFill>
                    <a:srgbClr val="FFFFFF"/>
                  </a:solidFill>
                  <a:latin typeface="Montserrat"/>
                </a:rPr>
                <a:t>Defining what the system should do functionally and non-functionally, covering all the needs of the user and what is truly expected from the system, make a use case diagram.</a:t>
              </a:r>
            </a:p>
          </p:txBody>
        </p:sp>
        <p:sp>
          <p:nvSpPr>
            <p:cNvPr id="23" name="TextBox 23"/>
            <p:cNvSpPr txBox="1"/>
            <p:nvPr/>
          </p:nvSpPr>
          <p:spPr>
            <a:xfrm>
              <a:off x="8245906" y="3693802"/>
              <a:ext cx="2641429" cy="670440"/>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4) Implementation :</a:t>
              </a:r>
            </a:p>
            <a:p>
              <a:pPr>
                <a:lnSpc>
                  <a:spcPts val="969"/>
                </a:lnSpc>
              </a:pPr>
              <a:r>
                <a:rPr lang="en-US" sz="692" dirty="0">
                  <a:solidFill>
                    <a:srgbClr val="FFFFFF"/>
                  </a:solidFill>
                  <a:latin typeface="Montserrat"/>
                </a:rPr>
                <a:t>Installing the design into an existing program, setting up software components and orienting users.</a:t>
              </a:r>
            </a:p>
          </p:txBody>
        </p:sp>
        <p:sp>
          <p:nvSpPr>
            <p:cNvPr id="24" name="TextBox 24"/>
            <p:cNvSpPr txBox="1"/>
            <p:nvPr/>
          </p:nvSpPr>
          <p:spPr>
            <a:xfrm>
              <a:off x="11961503" y="143923"/>
              <a:ext cx="2877489" cy="670440"/>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5) Validation :</a:t>
              </a:r>
            </a:p>
            <a:p>
              <a:pPr>
                <a:lnSpc>
                  <a:spcPts val="969"/>
                </a:lnSpc>
              </a:pPr>
              <a:r>
                <a:rPr lang="en-US" sz="692" dirty="0">
                  <a:solidFill>
                    <a:srgbClr val="FFFFFF"/>
                  </a:solidFill>
                  <a:latin typeface="Montserrat"/>
                </a:rPr>
                <a:t>Testing the unit, testing the integration, testing the entire system, acceptance testing 'testing the final system'.</a:t>
              </a:r>
            </a:p>
          </p:txBody>
        </p:sp>
        <p:sp>
          <p:nvSpPr>
            <p:cNvPr id="25" name="TextBox 25"/>
            <p:cNvSpPr txBox="1"/>
            <p:nvPr/>
          </p:nvSpPr>
          <p:spPr>
            <a:xfrm>
              <a:off x="15326334" y="4089506"/>
              <a:ext cx="2641429" cy="841427"/>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6) Testing :</a:t>
              </a:r>
            </a:p>
            <a:p>
              <a:pPr>
                <a:lnSpc>
                  <a:spcPts val="969"/>
                </a:lnSpc>
              </a:pPr>
              <a:r>
                <a:rPr lang="en-US" sz="692" dirty="0">
                  <a:solidFill>
                    <a:srgbClr val="FFFFFF"/>
                  </a:solidFill>
                  <a:latin typeface="Montserrat"/>
                </a:rPr>
                <a:t>Checking it satisfied user expectations and needs, stakeholders must see the reports to check if an application works as expected.</a:t>
              </a:r>
            </a:p>
            <a:p>
              <a:pPr marL="0" lvl="0" indent="0">
                <a:lnSpc>
                  <a:spcPts val="969"/>
                </a:lnSpc>
                <a:spcBef>
                  <a:spcPct val="0"/>
                </a:spcBef>
              </a:pPr>
              <a:endParaRPr lang="en-US" sz="692" dirty="0">
                <a:solidFill>
                  <a:srgbClr val="FFFFFF"/>
                </a:solidFill>
                <a:latin typeface="Montserrat"/>
              </a:endParaRPr>
            </a:p>
          </p:txBody>
        </p:sp>
        <p:sp>
          <p:nvSpPr>
            <p:cNvPr id="26" name="TextBox 26"/>
            <p:cNvSpPr txBox="1"/>
            <p:nvPr/>
          </p:nvSpPr>
          <p:spPr>
            <a:xfrm>
              <a:off x="17732764" y="771522"/>
              <a:ext cx="2641429" cy="670440"/>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7) Evolution :</a:t>
              </a:r>
            </a:p>
            <a:p>
              <a:pPr>
                <a:lnSpc>
                  <a:spcPts val="969"/>
                </a:lnSpc>
              </a:pPr>
              <a:r>
                <a:rPr lang="en-US" sz="692" dirty="0">
                  <a:solidFill>
                    <a:srgbClr val="FFFFFF"/>
                  </a:solidFill>
                  <a:latin typeface="Montserrat"/>
                </a:rPr>
                <a:t>Add more features based on the stakeholders needs.</a:t>
              </a:r>
            </a:p>
            <a:p>
              <a:pPr marL="0" lvl="0" indent="0">
                <a:lnSpc>
                  <a:spcPts val="969"/>
                </a:lnSpc>
                <a:spcBef>
                  <a:spcPct val="0"/>
                </a:spcBef>
              </a:pPr>
              <a:endParaRPr lang="en-US" sz="692" dirty="0">
                <a:solidFill>
                  <a:srgbClr val="FFFFFF"/>
                </a:solidFill>
                <a:latin typeface="Montserrat"/>
              </a:endParaRPr>
            </a:p>
          </p:txBody>
        </p:sp>
        <p:sp>
          <p:nvSpPr>
            <p:cNvPr id="27" name="TextBox 27"/>
            <p:cNvSpPr txBox="1"/>
            <p:nvPr/>
          </p:nvSpPr>
          <p:spPr>
            <a:xfrm>
              <a:off x="22169315" y="4585759"/>
              <a:ext cx="2641429" cy="157479"/>
            </a:xfrm>
            <a:prstGeom prst="rect">
              <a:avLst/>
            </a:prstGeom>
          </p:spPr>
          <p:txBody>
            <a:bodyPr lIns="0" tIns="0" rIns="0" bIns="0" rtlCol="0" anchor="t">
              <a:spAutoFit/>
            </a:bodyPr>
            <a:lstStyle/>
            <a:p>
              <a:pPr>
                <a:lnSpc>
                  <a:spcPts val="969"/>
                </a:lnSpc>
              </a:pPr>
              <a:endParaRPr lang="en-US" sz="692" dirty="0">
                <a:solidFill>
                  <a:srgbClr val="FFFFFF"/>
                </a:solidFill>
                <a:latin typeface="Montserrat"/>
              </a:endParaRPr>
            </a:p>
          </p:txBody>
        </p:sp>
        <p:sp>
          <p:nvSpPr>
            <p:cNvPr id="28" name="Freeform 28"/>
            <p:cNvSpPr/>
            <p:nvPr/>
          </p:nvSpPr>
          <p:spPr>
            <a:xfrm>
              <a:off x="13400248" y="1151253"/>
              <a:ext cx="165672" cy="130260"/>
            </a:xfrm>
            <a:custGeom>
              <a:avLst/>
              <a:gdLst/>
              <a:ahLst/>
              <a:cxnLst/>
              <a:rect l="l" t="t" r="r" b="b"/>
              <a:pathLst>
                <a:path w="165672" h="130260">
                  <a:moveTo>
                    <a:pt x="0" y="0"/>
                  </a:moveTo>
                  <a:lnTo>
                    <a:pt x="165672" y="0"/>
                  </a:lnTo>
                  <a:lnTo>
                    <a:pt x="165672" y="130260"/>
                  </a:lnTo>
                  <a:lnTo>
                    <a:pt x="0" y="1302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16076636" y="3288116"/>
              <a:ext cx="133285" cy="103462"/>
            </a:xfrm>
            <a:custGeom>
              <a:avLst/>
              <a:gdLst/>
              <a:ahLst/>
              <a:cxnLst/>
              <a:rect l="l" t="t" r="r" b="b"/>
              <a:pathLst>
                <a:path w="133285" h="103462">
                  <a:moveTo>
                    <a:pt x="0" y="0"/>
                  </a:moveTo>
                  <a:lnTo>
                    <a:pt x="133285" y="0"/>
                  </a:lnTo>
                  <a:lnTo>
                    <a:pt x="133285" y="103463"/>
                  </a:lnTo>
                  <a:lnTo>
                    <a:pt x="0" y="10346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18524597" y="1787242"/>
              <a:ext cx="148712" cy="161643"/>
            </a:xfrm>
            <a:custGeom>
              <a:avLst/>
              <a:gdLst/>
              <a:ahLst/>
              <a:cxnLst/>
              <a:rect l="l" t="t" r="r" b="b"/>
              <a:pathLst>
                <a:path w="148712" h="161643">
                  <a:moveTo>
                    <a:pt x="0" y="0"/>
                  </a:moveTo>
                  <a:lnTo>
                    <a:pt x="148712" y="0"/>
                  </a:lnTo>
                  <a:lnTo>
                    <a:pt x="148712" y="161643"/>
                  </a:lnTo>
                  <a:lnTo>
                    <a:pt x="0" y="16164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grpSp>
        <p:nvGrpSpPr>
          <p:cNvPr id="32" name="Group 32"/>
          <p:cNvGrpSpPr/>
          <p:nvPr/>
        </p:nvGrpSpPr>
        <p:grpSpPr>
          <a:xfrm>
            <a:off x="2322268" y="1519779"/>
            <a:ext cx="13286052" cy="1674960"/>
            <a:chOff x="0" y="0"/>
            <a:chExt cx="17714737" cy="2233281"/>
          </a:xfrm>
        </p:grpSpPr>
        <p:sp>
          <p:nvSpPr>
            <p:cNvPr id="33" name="TextBox 33"/>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34" name="TextBox 34"/>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sp>
        <p:nvSpPr>
          <p:cNvPr id="35" name="TextBox 25">
            <a:extLst>
              <a:ext uri="{FF2B5EF4-FFF2-40B4-BE49-F238E27FC236}">
                <a16:creationId xmlns:a16="http://schemas.microsoft.com/office/drawing/2014/main" id="{86A3CBE6-F32E-4DEE-BE26-5E350416350D}"/>
              </a:ext>
            </a:extLst>
          </p:cNvPr>
          <p:cNvSpPr txBox="1"/>
          <p:nvPr/>
        </p:nvSpPr>
        <p:spPr>
          <a:xfrm>
            <a:off x="14931679" y="8815035"/>
            <a:ext cx="1981072" cy="502830"/>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8) :Maintenance: It is a continuous process for bug fixing or improving existing features and this process must be done every month due to the large size of the app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3">
                <a:extLst>
                  <a:ext uri="{96DAC541-7B7A-43D3-8B79-37D633B846F1}">
                    <asvg:svgBlip xmlns:asvg="http://schemas.microsoft.com/office/drawing/2016/SVG/main" r:embed="rId4"/>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5">
                <a:extLst>
                  <a:ext uri="{96DAC541-7B7A-43D3-8B79-37D633B846F1}">
                    <asvg:svgBlip xmlns:asvg="http://schemas.microsoft.com/office/drawing/2016/SVG/main" r:embed="rId6"/>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32" name="Group 32"/>
          <p:cNvGrpSpPr/>
          <p:nvPr/>
        </p:nvGrpSpPr>
        <p:grpSpPr>
          <a:xfrm>
            <a:off x="2322268" y="1519779"/>
            <a:ext cx="13286052" cy="1674960"/>
            <a:chOff x="0" y="0"/>
            <a:chExt cx="17714737" cy="2233281"/>
          </a:xfrm>
        </p:grpSpPr>
        <p:sp>
          <p:nvSpPr>
            <p:cNvPr id="33" name="TextBox 33"/>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34" name="TextBox 34"/>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35" name="Group 6">
            <a:extLst>
              <a:ext uri="{FF2B5EF4-FFF2-40B4-BE49-F238E27FC236}">
                <a16:creationId xmlns:a16="http://schemas.microsoft.com/office/drawing/2014/main" id="{B5AD706A-ED71-4799-AA6E-8FEDDDB922F2}"/>
              </a:ext>
            </a:extLst>
          </p:cNvPr>
          <p:cNvGrpSpPr/>
          <p:nvPr/>
        </p:nvGrpSpPr>
        <p:grpSpPr>
          <a:xfrm>
            <a:off x="-3893032" y="3158702"/>
            <a:ext cx="38547245" cy="7128299"/>
            <a:chOff x="-3010750" y="-189412"/>
            <a:chExt cx="29811246" cy="5252348"/>
          </a:xfrm>
        </p:grpSpPr>
        <p:sp>
          <p:nvSpPr>
            <p:cNvPr id="36" name="Freeform 7">
              <a:extLst>
                <a:ext uri="{FF2B5EF4-FFF2-40B4-BE49-F238E27FC236}">
                  <a16:creationId xmlns:a16="http://schemas.microsoft.com/office/drawing/2014/main" id="{A6F05C04-2D44-4FC6-9838-7660BFF5DACE}"/>
                </a:ext>
              </a:extLst>
            </p:cNvPr>
            <p:cNvSpPr/>
            <p:nvPr/>
          </p:nvSpPr>
          <p:spPr>
            <a:xfrm flipH="1">
              <a:off x="13420628" y="-79941"/>
              <a:ext cx="6496611" cy="4057652"/>
            </a:xfrm>
            <a:custGeom>
              <a:avLst/>
              <a:gdLst/>
              <a:ahLst/>
              <a:cxnLst/>
              <a:rect l="l" t="t" r="r" b="b"/>
              <a:pathLst>
                <a:path w="6655521" h="3977743">
                  <a:moveTo>
                    <a:pt x="6655522" y="0"/>
                  </a:moveTo>
                  <a:lnTo>
                    <a:pt x="0" y="0"/>
                  </a:lnTo>
                  <a:lnTo>
                    <a:pt x="0" y="3977743"/>
                  </a:lnTo>
                  <a:lnTo>
                    <a:pt x="6655522" y="3977743"/>
                  </a:lnTo>
                  <a:lnTo>
                    <a:pt x="6655522" y="0"/>
                  </a:lnTo>
                  <a:close/>
                </a:path>
              </a:pathLst>
            </a:custGeom>
            <a:blipFill>
              <a:blip r:embed="rId7"/>
              <a:stretch>
                <a:fillRect t="-2287" b="-2287"/>
              </a:stretch>
            </a:blipFill>
          </p:spPr>
          <p:txBody>
            <a:bodyPr/>
            <a:lstStyle/>
            <a:p>
              <a:endParaRPr lang="en-US" dirty="0"/>
            </a:p>
          </p:txBody>
        </p:sp>
        <p:sp>
          <p:nvSpPr>
            <p:cNvPr id="37" name="Freeform 8">
              <a:extLst>
                <a:ext uri="{FF2B5EF4-FFF2-40B4-BE49-F238E27FC236}">
                  <a16:creationId xmlns:a16="http://schemas.microsoft.com/office/drawing/2014/main" id="{27E60322-3F54-41D9-8839-66D6DF456330}"/>
                </a:ext>
              </a:extLst>
            </p:cNvPr>
            <p:cNvSpPr/>
            <p:nvPr/>
          </p:nvSpPr>
          <p:spPr>
            <a:xfrm>
              <a:off x="7302606" y="-155125"/>
              <a:ext cx="6117512" cy="3658487"/>
            </a:xfrm>
            <a:custGeom>
              <a:avLst/>
              <a:gdLst/>
              <a:ahLst/>
              <a:cxnLst/>
              <a:rect l="l" t="t" r="r" b="b"/>
              <a:pathLst>
                <a:path w="5833048" h="3443088">
                  <a:moveTo>
                    <a:pt x="0" y="0"/>
                  </a:moveTo>
                  <a:lnTo>
                    <a:pt x="5833048" y="0"/>
                  </a:lnTo>
                  <a:lnTo>
                    <a:pt x="5833048" y="3443088"/>
                  </a:lnTo>
                  <a:lnTo>
                    <a:pt x="0" y="3443088"/>
                  </a:lnTo>
                  <a:lnTo>
                    <a:pt x="0" y="0"/>
                  </a:lnTo>
                  <a:close/>
                </a:path>
              </a:pathLst>
            </a:custGeom>
            <a:blipFill>
              <a:blip r:embed="rId7"/>
              <a:stretch>
                <a:fillRect l="-14100" t="-2642" b="-18170"/>
              </a:stretch>
            </a:blipFill>
          </p:spPr>
          <p:txBody>
            <a:bodyPr/>
            <a:lstStyle/>
            <a:p>
              <a:endParaRPr lang="en-US" dirty="0"/>
            </a:p>
          </p:txBody>
        </p:sp>
        <p:sp>
          <p:nvSpPr>
            <p:cNvPr id="39" name="Freeform 10">
              <a:extLst>
                <a:ext uri="{FF2B5EF4-FFF2-40B4-BE49-F238E27FC236}">
                  <a16:creationId xmlns:a16="http://schemas.microsoft.com/office/drawing/2014/main" id="{D0179DCC-6D34-4006-81C4-43C1BB5810BF}"/>
                </a:ext>
              </a:extLst>
            </p:cNvPr>
            <p:cNvSpPr/>
            <p:nvPr/>
          </p:nvSpPr>
          <p:spPr>
            <a:xfrm>
              <a:off x="12167524" y="1207993"/>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8"/>
              <a:stretch>
                <a:fillRect l="-141696" t="-203712" r="-1045335" b="-242669"/>
              </a:stretch>
            </a:blipFill>
          </p:spPr>
          <p:txBody>
            <a:bodyPr/>
            <a:lstStyle/>
            <a:p>
              <a:endParaRPr lang="en-US" dirty="0"/>
            </a:p>
          </p:txBody>
        </p:sp>
        <p:sp>
          <p:nvSpPr>
            <p:cNvPr id="40" name="Freeform 11">
              <a:extLst>
                <a:ext uri="{FF2B5EF4-FFF2-40B4-BE49-F238E27FC236}">
                  <a16:creationId xmlns:a16="http://schemas.microsoft.com/office/drawing/2014/main" id="{52CA9FBE-0B20-4AC5-9E31-D3A45B6DA63E}"/>
                </a:ext>
              </a:extLst>
            </p:cNvPr>
            <p:cNvSpPr/>
            <p:nvPr/>
          </p:nvSpPr>
          <p:spPr>
            <a:xfrm>
              <a:off x="-3010750" y="406038"/>
              <a:ext cx="10328176" cy="4605833"/>
            </a:xfrm>
            <a:custGeom>
              <a:avLst/>
              <a:gdLst/>
              <a:ahLst/>
              <a:cxnLst/>
              <a:rect l="l" t="t" r="r" b="b"/>
              <a:pathLst>
                <a:path w="7256144" h="4500210">
                  <a:moveTo>
                    <a:pt x="0" y="0"/>
                  </a:moveTo>
                  <a:lnTo>
                    <a:pt x="7256144" y="0"/>
                  </a:lnTo>
                  <a:lnTo>
                    <a:pt x="7256144" y="4500210"/>
                  </a:lnTo>
                  <a:lnTo>
                    <a:pt x="0" y="4500210"/>
                  </a:lnTo>
                  <a:lnTo>
                    <a:pt x="0" y="0"/>
                  </a:lnTo>
                  <a:close/>
                </a:path>
              </a:pathLst>
            </a:custGeom>
            <a:blipFill>
              <a:blip r:embed="rId9"/>
              <a:stretch>
                <a:fillRect t="-2287" r="-3770" b="-2287"/>
              </a:stretch>
            </a:blipFill>
          </p:spPr>
          <p:txBody>
            <a:bodyPr/>
            <a:lstStyle/>
            <a:p>
              <a:endParaRPr lang="en-US" dirty="0"/>
            </a:p>
          </p:txBody>
        </p:sp>
        <p:sp>
          <p:nvSpPr>
            <p:cNvPr id="41" name="Freeform 12">
              <a:extLst>
                <a:ext uri="{FF2B5EF4-FFF2-40B4-BE49-F238E27FC236}">
                  <a16:creationId xmlns:a16="http://schemas.microsoft.com/office/drawing/2014/main" id="{1EE77124-5955-447D-8655-8839107E2006}"/>
                </a:ext>
              </a:extLst>
            </p:cNvPr>
            <p:cNvSpPr/>
            <p:nvPr/>
          </p:nvSpPr>
          <p:spPr>
            <a:xfrm flipH="1">
              <a:off x="19584214" y="587449"/>
              <a:ext cx="7216282" cy="4475487"/>
            </a:xfrm>
            <a:custGeom>
              <a:avLst/>
              <a:gdLst/>
              <a:ahLst/>
              <a:cxnLst/>
              <a:rect l="l" t="t" r="r" b="b"/>
              <a:pathLst>
                <a:path w="7216282" h="4475487">
                  <a:moveTo>
                    <a:pt x="7216281" y="0"/>
                  </a:moveTo>
                  <a:lnTo>
                    <a:pt x="0" y="0"/>
                  </a:lnTo>
                  <a:lnTo>
                    <a:pt x="0" y="4475487"/>
                  </a:lnTo>
                  <a:lnTo>
                    <a:pt x="7216281" y="4475487"/>
                  </a:lnTo>
                  <a:lnTo>
                    <a:pt x="7216281" y="0"/>
                  </a:lnTo>
                  <a:close/>
                </a:path>
              </a:pathLst>
            </a:custGeom>
            <a:blipFill>
              <a:blip r:embed="rId7"/>
              <a:stretch>
                <a:fillRect t="-2287" r="-3770" b="-2287"/>
              </a:stretch>
            </a:blipFill>
          </p:spPr>
          <p:txBody>
            <a:bodyPr/>
            <a:lstStyle/>
            <a:p>
              <a:endParaRPr lang="en-US"/>
            </a:p>
          </p:txBody>
        </p:sp>
        <p:sp>
          <p:nvSpPr>
            <p:cNvPr id="42" name="Freeform 13">
              <a:extLst>
                <a:ext uri="{FF2B5EF4-FFF2-40B4-BE49-F238E27FC236}">
                  <a16:creationId xmlns:a16="http://schemas.microsoft.com/office/drawing/2014/main" id="{8F578C0B-C27C-4C4F-8B7C-597A6F9F4E6C}"/>
                </a:ext>
              </a:extLst>
            </p:cNvPr>
            <p:cNvSpPr/>
            <p:nvPr/>
          </p:nvSpPr>
          <p:spPr>
            <a:xfrm>
              <a:off x="4618996" y="1429180"/>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8"/>
              <a:stretch>
                <a:fillRect l="-141696" t="-203712" r="-1045335" b="-242669"/>
              </a:stretch>
            </a:blipFill>
          </p:spPr>
          <p:txBody>
            <a:bodyPr/>
            <a:lstStyle/>
            <a:p>
              <a:endParaRPr lang="en-US" dirty="0"/>
            </a:p>
          </p:txBody>
        </p:sp>
        <p:sp>
          <p:nvSpPr>
            <p:cNvPr id="43" name="TextBox 14">
              <a:extLst>
                <a:ext uri="{FF2B5EF4-FFF2-40B4-BE49-F238E27FC236}">
                  <a16:creationId xmlns:a16="http://schemas.microsoft.com/office/drawing/2014/main" id="{298767A0-A66F-41FB-8B53-91457F362539}"/>
                </a:ext>
              </a:extLst>
            </p:cNvPr>
            <p:cNvSpPr txBox="1"/>
            <p:nvPr/>
          </p:nvSpPr>
          <p:spPr>
            <a:xfrm>
              <a:off x="281583" y="-189412"/>
              <a:ext cx="3728689" cy="1632810"/>
            </a:xfrm>
            <a:prstGeom prst="rect">
              <a:avLst/>
            </a:prstGeom>
          </p:spPr>
          <p:txBody>
            <a:bodyPr wrap="square" lIns="0" tIns="0" rIns="0" bIns="0" rtlCol="0" anchor="t">
              <a:spAutoFit/>
            </a:bodyPr>
            <a:lstStyle/>
            <a:p>
              <a:r>
                <a:rPr lang="en-US" dirty="0">
                  <a:solidFill>
                    <a:srgbClr val="FFFFFF"/>
                  </a:solidFill>
                  <a:latin typeface="Montserrat"/>
                </a:rPr>
                <a:t>1)Planning :</a:t>
              </a:r>
            </a:p>
            <a:p>
              <a:r>
                <a:rPr lang="en-US" dirty="0">
                  <a:solidFill>
                    <a:srgbClr val="FFFFFF"/>
                  </a:solidFill>
                  <a:latin typeface="Montserrat"/>
                </a:rPr>
                <a:t>Market study, specify the goal of the application, specify the scope of the product, calculate the cost and budget, product development time, product potential risk, product the size of the project and the team size. and determine the programming language.</a:t>
              </a:r>
            </a:p>
          </p:txBody>
        </p:sp>
        <p:sp>
          <p:nvSpPr>
            <p:cNvPr id="44" name="Freeform 15">
              <a:extLst>
                <a:ext uri="{FF2B5EF4-FFF2-40B4-BE49-F238E27FC236}">
                  <a16:creationId xmlns:a16="http://schemas.microsoft.com/office/drawing/2014/main" id="{881CBAD5-BB1F-4C37-B1F1-DEEBDB365E30}"/>
                </a:ext>
              </a:extLst>
            </p:cNvPr>
            <p:cNvSpPr/>
            <p:nvPr/>
          </p:nvSpPr>
          <p:spPr>
            <a:xfrm>
              <a:off x="4793479" y="1752575"/>
              <a:ext cx="146567" cy="139421"/>
            </a:xfrm>
            <a:custGeom>
              <a:avLst/>
              <a:gdLst/>
              <a:ahLst/>
              <a:cxnLst/>
              <a:rect l="l" t="t" r="r" b="b"/>
              <a:pathLst>
                <a:path w="146567" h="139421">
                  <a:moveTo>
                    <a:pt x="0" y="0"/>
                  </a:moveTo>
                  <a:lnTo>
                    <a:pt x="146566" y="0"/>
                  </a:lnTo>
                  <a:lnTo>
                    <a:pt x="146566" y="139422"/>
                  </a:lnTo>
                  <a:lnTo>
                    <a:pt x="0" y="1394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45" name="TextBox 16">
              <a:extLst>
                <a:ext uri="{FF2B5EF4-FFF2-40B4-BE49-F238E27FC236}">
                  <a16:creationId xmlns:a16="http://schemas.microsoft.com/office/drawing/2014/main" id="{B47E02B3-2DB8-46E0-B6A8-845465C17AEB}"/>
                </a:ext>
              </a:extLst>
            </p:cNvPr>
            <p:cNvSpPr txBox="1"/>
            <p:nvPr/>
          </p:nvSpPr>
          <p:spPr>
            <a:xfrm>
              <a:off x="5575857" y="533403"/>
              <a:ext cx="3752087" cy="1020507"/>
            </a:xfrm>
            <a:prstGeom prst="rect">
              <a:avLst/>
            </a:prstGeom>
          </p:spPr>
          <p:txBody>
            <a:bodyPr wrap="square" lIns="0" tIns="0" rIns="0" bIns="0" rtlCol="0" anchor="t">
              <a:spAutoFit/>
            </a:bodyPr>
            <a:lstStyle/>
            <a:p>
              <a:r>
                <a:rPr lang="en-US" dirty="0">
                  <a:solidFill>
                    <a:srgbClr val="FFFFFF"/>
                  </a:solidFill>
                  <a:latin typeface="Montserrat"/>
                </a:rPr>
                <a:t>3) Design :</a:t>
              </a:r>
            </a:p>
            <a:p>
              <a:r>
                <a:rPr lang="en-US" dirty="0">
                  <a:solidFill>
                    <a:srgbClr val="FFFFFF"/>
                  </a:solidFill>
                  <a:latin typeface="Montserrat"/>
                </a:rPr>
                <a:t>Designing a software structure that meets the specification, and it contains: wire-framing, user stories, data flow diagram, technical design, user interface.</a:t>
              </a:r>
            </a:p>
          </p:txBody>
        </p:sp>
        <p:sp>
          <p:nvSpPr>
            <p:cNvPr id="46" name="Freeform 17">
              <a:extLst>
                <a:ext uri="{FF2B5EF4-FFF2-40B4-BE49-F238E27FC236}">
                  <a16:creationId xmlns:a16="http://schemas.microsoft.com/office/drawing/2014/main" id="{0AF19147-380D-4E7B-AE40-1E0FB92A63FE}"/>
                </a:ext>
              </a:extLst>
            </p:cNvPr>
            <p:cNvSpPr/>
            <p:nvPr/>
          </p:nvSpPr>
          <p:spPr>
            <a:xfrm>
              <a:off x="1979834" y="1625854"/>
              <a:ext cx="173503" cy="173503"/>
            </a:xfrm>
            <a:custGeom>
              <a:avLst/>
              <a:gdLst/>
              <a:ahLst/>
              <a:cxnLst/>
              <a:rect l="l" t="t" r="r" b="b"/>
              <a:pathLst>
                <a:path w="173503" h="173503">
                  <a:moveTo>
                    <a:pt x="0" y="0"/>
                  </a:moveTo>
                  <a:lnTo>
                    <a:pt x="173503" y="0"/>
                  </a:lnTo>
                  <a:lnTo>
                    <a:pt x="173503" y="173503"/>
                  </a:lnTo>
                  <a:lnTo>
                    <a:pt x="0" y="1735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47" name="Freeform 18">
              <a:extLst>
                <a:ext uri="{FF2B5EF4-FFF2-40B4-BE49-F238E27FC236}">
                  <a16:creationId xmlns:a16="http://schemas.microsoft.com/office/drawing/2014/main" id="{7ED19C8A-8CAA-4184-B326-7B8B5CB6D163}"/>
                </a:ext>
              </a:extLst>
            </p:cNvPr>
            <p:cNvSpPr/>
            <p:nvPr/>
          </p:nvSpPr>
          <p:spPr>
            <a:xfrm>
              <a:off x="15890939" y="2951534"/>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8"/>
              <a:stretch>
                <a:fillRect l="-141696" t="-203712" r="-1045335" b="-242669"/>
              </a:stretch>
            </a:blipFill>
          </p:spPr>
          <p:txBody>
            <a:bodyPr/>
            <a:lstStyle/>
            <a:p>
              <a:endParaRPr lang="en-US"/>
            </a:p>
          </p:txBody>
        </p:sp>
        <p:sp>
          <p:nvSpPr>
            <p:cNvPr id="48" name="Freeform 20">
              <a:extLst>
                <a:ext uri="{FF2B5EF4-FFF2-40B4-BE49-F238E27FC236}">
                  <a16:creationId xmlns:a16="http://schemas.microsoft.com/office/drawing/2014/main" id="{3EBC6306-137F-4F9D-8706-8C72881C6DF4}"/>
                </a:ext>
              </a:extLst>
            </p:cNvPr>
            <p:cNvSpPr/>
            <p:nvPr/>
          </p:nvSpPr>
          <p:spPr>
            <a:xfrm>
              <a:off x="7381419" y="1700224"/>
              <a:ext cx="207553" cy="207553"/>
            </a:xfrm>
            <a:custGeom>
              <a:avLst/>
              <a:gdLst/>
              <a:ahLst/>
              <a:cxnLst/>
              <a:rect l="l" t="t" r="r" b="b"/>
              <a:pathLst>
                <a:path w="207553" h="207553">
                  <a:moveTo>
                    <a:pt x="0" y="0"/>
                  </a:moveTo>
                  <a:lnTo>
                    <a:pt x="207553" y="0"/>
                  </a:lnTo>
                  <a:lnTo>
                    <a:pt x="207553" y="207553"/>
                  </a:lnTo>
                  <a:lnTo>
                    <a:pt x="0" y="2075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dirty="0"/>
            </a:p>
          </p:txBody>
        </p:sp>
        <p:sp>
          <p:nvSpPr>
            <p:cNvPr id="50" name="TextBox 22">
              <a:extLst>
                <a:ext uri="{FF2B5EF4-FFF2-40B4-BE49-F238E27FC236}">
                  <a16:creationId xmlns:a16="http://schemas.microsoft.com/office/drawing/2014/main" id="{BE9D7B23-F829-4A30-BF75-CDEFF6DE2ED9}"/>
                </a:ext>
              </a:extLst>
            </p:cNvPr>
            <p:cNvSpPr txBox="1"/>
            <p:nvPr/>
          </p:nvSpPr>
          <p:spPr>
            <a:xfrm>
              <a:off x="3784895" y="2751661"/>
              <a:ext cx="3388360" cy="1428709"/>
            </a:xfrm>
            <a:prstGeom prst="rect">
              <a:avLst/>
            </a:prstGeom>
          </p:spPr>
          <p:txBody>
            <a:bodyPr wrap="square" lIns="0" tIns="0" rIns="0" bIns="0" rtlCol="0" anchor="t">
              <a:spAutoFit/>
            </a:bodyPr>
            <a:lstStyle/>
            <a:p>
              <a:endParaRPr dirty="0"/>
            </a:p>
            <a:p>
              <a:r>
                <a:rPr lang="en-US" dirty="0">
                  <a:solidFill>
                    <a:srgbClr val="FFFFFF"/>
                  </a:solidFill>
                  <a:latin typeface="Montserrat"/>
                </a:rPr>
                <a:t>2)Specification :</a:t>
              </a:r>
            </a:p>
            <a:p>
              <a:pPr marL="0" lvl="0" indent="0">
                <a:spcBef>
                  <a:spcPct val="0"/>
                </a:spcBef>
              </a:pPr>
              <a:r>
                <a:rPr lang="en-US" dirty="0">
                  <a:solidFill>
                    <a:srgbClr val="FFFFFF"/>
                  </a:solidFill>
                  <a:latin typeface="Montserrat"/>
                </a:rPr>
                <a:t>Defining what the system should do functionally and non-functionally, covering all the needs of the user and what is truly expected from the system, make a use case diagram.</a:t>
              </a:r>
            </a:p>
          </p:txBody>
        </p:sp>
        <p:sp>
          <p:nvSpPr>
            <p:cNvPr id="51" name="TextBox 23">
              <a:extLst>
                <a:ext uri="{FF2B5EF4-FFF2-40B4-BE49-F238E27FC236}">
                  <a16:creationId xmlns:a16="http://schemas.microsoft.com/office/drawing/2014/main" id="{2198BFBF-13A7-43F5-8196-43866EA25791}"/>
                </a:ext>
              </a:extLst>
            </p:cNvPr>
            <p:cNvSpPr txBox="1"/>
            <p:nvPr/>
          </p:nvSpPr>
          <p:spPr>
            <a:xfrm>
              <a:off x="11327360" y="2319340"/>
              <a:ext cx="2641429" cy="1020507"/>
            </a:xfrm>
            <a:prstGeom prst="rect">
              <a:avLst/>
            </a:prstGeom>
          </p:spPr>
          <p:txBody>
            <a:bodyPr lIns="0" tIns="0" rIns="0" bIns="0" rtlCol="0" anchor="t">
              <a:spAutoFit/>
            </a:bodyPr>
            <a:lstStyle/>
            <a:p>
              <a:r>
                <a:rPr lang="en-US" dirty="0">
                  <a:solidFill>
                    <a:srgbClr val="FFFFFF"/>
                  </a:solidFill>
                  <a:latin typeface="Montserrat"/>
                </a:rPr>
                <a:t>4) Implementation :</a:t>
              </a:r>
            </a:p>
            <a:p>
              <a:r>
                <a:rPr lang="en-US" dirty="0">
                  <a:solidFill>
                    <a:srgbClr val="FFFFFF"/>
                  </a:solidFill>
                  <a:latin typeface="Montserrat"/>
                </a:rPr>
                <a:t>Installing the design into an existing program, setting up software components and orienting users.</a:t>
              </a:r>
            </a:p>
          </p:txBody>
        </p:sp>
        <p:sp>
          <p:nvSpPr>
            <p:cNvPr id="53" name="TextBox 25">
              <a:extLst>
                <a:ext uri="{FF2B5EF4-FFF2-40B4-BE49-F238E27FC236}">
                  <a16:creationId xmlns:a16="http://schemas.microsoft.com/office/drawing/2014/main" id="{BD2ACCE9-3801-44CF-972A-98FC6FCD6F01}"/>
                </a:ext>
              </a:extLst>
            </p:cNvPr>
            <p:cNvSpPr txBox="1"/>
            <p:nvPr/>
          </p:nvSpPr>
          <p:spPr>
            <a:xfrm>
              <a:off x="15326334" y="4089506"/>
              <a:ext cx="2641429" cy="680338"/>
            </a:xfrm>
            <a:prstGeom prst="rect">
              <a:avLst/>
            </a:prstGeom>
          </p:spPr>
          <p:txBody>
            <a:bodyPr lIns="0" tIns="0" rIns="0" bIns="0" rtlCol="0" anchor="t">
              <a:spAutoFit/>
            </a:bodyPr>
            <a:lstStyle/>
            <a:p>
              <a:r>
                <a:rPr lang="en-US" sz="1200" dirty="0">
                  <a:solidFill>
                    <a:srgbClr val="FFFFFF"/>
                  </a:solidFill>
                  <a:latin typeface="Montserrat"/>
                </a:rPr>
                <a:t>6) Testing :</a:t>
              </a:r>
            </a:p>
            <a:p>
              <a:r>
                <a:rPr lang="en-US" sz="1200" dirty="0">
                  <a:solidFill>
                    <a:srgbClr val="FFFFFF"/>
                  </a:solidFill>
                  <a:latin typeface="Montserrat"/>
                </a:rPr>
                <a:t>Checking it satisfied user expectations and needs, stakeholders must see the reports to check if an application works as expected.</a:t>
              </a:r>
            </a:p>
            <a:p>
              <a:pPr marL="0" lvl="0" indent="0">
                <a:spcBef>
                  <a:spcPct val="0"/>
                </a:spcBef>
              </a:pPr>
              <a:endParaRPr lang="en-US" sz="1200" dirty="0">
                <a:solidFill>
                  <a:srgbClr val="FFFFFF"/>
                </a:solidFill>
                <a:latin typeface="Montserrat"/>
              </a:endParaRPr>
            </a:p>
          </p:txBody>
        </p:sp>
        <p:sp>
          <p:nvSpPr>
            <p:cNvPr id="54" name="TextBox 26">
              <a:extLst>
                <a:ext uri="{FF2B5EF4-FFF2-40B4-BE49-F238E27FC236}">
                  <a16:creationId xmlns:a16="http://schemas.microsoft.com/office/drawing/2014/main" id="{C6034CDF-A782-408D-A2C3-F413BB07F424}"/>
                </a:ext>
              </a:extLst>
            </p:cNvPr>
            <p:cNvSpPr txBox="1"/>
            <p:nvPr/>
          </p:nvSpPr>
          <p:spPr>
            <a:xfrm>
              <a:off x="17732764" y="771522"/>
              <a:ext cx="2641429" cy="544270"/>
            </a:xfrm>
            <a:prstGeom prst="rect">
              <a:avLst/>
            </a:prstGeom>
          </p:spPr>
          <p:txBody>
            <a:bodyPr lIns="0" tIns="0" rIns="0" bIns="0" rtlCol="0" anchor="t">
              <a:spAutoFit/>
            </a:bodyPr>
            <a:lstStyle/>
            <a:p>
              <a:r>
                <a:rPr lang="en-US" sz="1200" dirty="0">
                  <a:solidFill>
                    <a:srgbClr val="FFFFFF"/>
                  </a:solidFill>
                  <a:latin typeface="Montserrat"/>
                </a:rPr>
                <a:t>7) Evolution :</a:t>
              </a:r>
            </a:p>
            <a:p>
              <a:r>
                <a:rPr lang="en-US" sz="1200" dirty="0">
                  <a:solidFill>
                    <a:srgbClr val="FFFFFF"/>
                  </a:solidFill>
                  <a:latin typeface="Montserrat"/>
                </a:rPr>
                <a:t>Add more features based on the stakeholders needs.</a:t>
              </a:r>
            </a:p>
            <a:p>
              <a:pPr marL="0" lvl="0" indent="0">
                <a:spcBef>
                  <a:spcPct val="0"/>
                </a:spcBef>
              </a:pPr>
              <a:endParaRPr lang="en-US" sz="1200" dirty="0">
                <a:solidFill>
                  <a:srgbClr val="FFFFFF"/>
                </a:solidFill>
                <a:latin typeface="Montserrat"/>
              </a:endParaRPr>
            </a:p>
          </p:txBody>
        </p:sp>
        <p:sp>
          <p:nvSpPr>
            <p:cNvPr id="55" name="TextBox 27">
              <a:extLst>
                <a:ext uri="{FF2B5EF4-FFF2-40B4-BE49-F238E27FC236}">
                  <a16:creationId xmlns:a16="http://schemas.microsoft.com/office/drawing/2014/main" id="{805CD386-54A9-4DFC-BAD7-6D849E5087C5}"/>
                </a:ext>
              </a:extLst>
            </p:cNvPr>
            <p:cNvSpPr txBox="1"/>
            <p:nvPr/>
          </p:nvSpPr>
          <p:spPr>
            <a:xfrm>
              <a:off x="22169315" y="4585759"/>
              <a:ext cx="2641429" cy="136068"/>
            </a:xfrm>
            <a:prstGeom prst="rect">
              <a:avLst/>
            </a:prstGeom>
          </p:spPr>
          <p:txBody>
            <a:bodyPr lIns="0" tIns="0" rIns="0" bIns="0" rtlCol="0" anchor="t">
              <a:spAutoFit/>
            </a:bodyPr>
            <a:lstStyle/>
            <a:p>
              <a:endParaRPr lang="en-US" sz="1200" dirty="0">
                <a:solidFill>
                  <a:srgbClr val="FFFFFF"/>
                </a:solidFill>
                <a:latin typeface="Montserrat"/>
              </a:endParaRPr>
            </a:p>
          </p:txBody>
        </p:sp>
        <p:sp>
          <p:nvSpPr>
            <p:cNvPr id="56" name="Freeform 28">
              <a:extLst>
                <a:ext uri="{FF2B5EF4-FFF2-40B4-BE49-F238E27FC236}">
                  <a16:creationId xmlns:a16="http://schemas.microsoft.com/office/drawing/2014/main" id="{B495748B-9A73-472B-ABAA-CF152DAFC2F6}"/>
                </a:ext>
              </a:extLst>
            </p:cNvPr>
            <p:cNvSpPr/>
            <p:nvPr/>
          </p:nvSpPr>
          <p:spPr>
            <a:xfrm>
              <a:off x="12335294" y="1588652"/>
              <a:ext cx="165672" cy="130260"/>
            </a:xfrm>
            <a:custGeom>
              <a:avLst/>
              <a:gdLst/>
              <a:ahLst/>
              <a:cxnLst/>
              <a:rect l="l" t="t" r="r" b="b"/>
              <a:pathLst>
                <a:path w="165672" h="130260">
                  <a:moveTo>
                    <a:pt x="0" y="0"/>
                  </a:moveTo>
                  <a:lnTo>
                    <a:pt x="165672" y="0"/>
                  </a:lnTo>
                  <a:lnTo>
                    <a:pt x="165672" y="130260"/>
                  </a:lnTo>
                  <a:lnTo>
                    <a:pt x="0" y="13026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57" name="Freeform 29">
              <a:extLst>
                <a:ext uri="{FF2B5EF4-FFF2-40B4-BE49-F238E27FC236}">
                  <a16:creationId xmlns:a16="http://schemas.microsoft.com/office/drawing/2014/main" id="{161E1E43-5D05-42FE-BB30-372E09D94BCA}"/>
                </a:ext>
              </a:extLst>
            </p:cNvPr>
            <p:cNvSpPr/>
            <p:nvPr/>
          </p:nvSpPr>
          <p:spPr>
            <a:xfrm>
              <a:off x="16076636" y="3288116"/>
              <a:ext cx="133285" cy="103462"/>
            </a:xfrm>
            <a:custGeom>
              <a:avLst/>
              <a:gdLst/>
              <a:ahLst/>
              <a:cxnLst/>
              <a:rect l="l" t="t" r="r" b="b"/>
              <a:pathLst>
                <a:path w="133285" h="103462">
                  <a:moveTo>
                    <a:pt x="0" y="0"/>
                  </a:moveTo>
                  <a:lnTo>
                    <a:pt x="133285" y="0"/>
                  </a:lnTo>
                  <a:lnTo>
                    <a:pt x="133285" y="103463"/>
                  </a:lnTo>
                  <a:lnTo>
                    <a:pt x="0" y="10346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58" name="Freeform 30">
              <a:extLst>
                <a:ext uri="{FF2B5EF4-FFF2-40B4-BE49-F238E27FC236}">
                  <a16:creationId xmlns:a16="http://schemas.microsoft.com/office/drawing/2014/main" id="{F2295D0C-7D3D-4F62-A71B-42923917CA4E}"/>
                </a:ext>
              </a:extLst>
            </p:cNvPr>
            <p:cNvSpPr/>
            <p:nvPr/>
          </p:nvSpPr>
          <p:spPr>
            <a:xfrm>
              <a:off x="18524597" y="1787242"/>
              <a:ext cx="148712" cy="161643"/>
            </a:xfrm>
            <a:custGeom>
              <a:avLst/>
              <a:gdLst/>
              <a:ahLst/>
              <a:cxnLst/>
              <a:rect l="l" t="t" r="r" b="b"/>
              <a:pathLst>
                <a:path w="148712" h="161643">
                  <a:moveTo>
                    <a:pt x="0" y="0"/>
                  </a:moveTo>
                  <a:lnTo>
                    <a:pt x="148712" y="0"/>
                  </a:lnTo>
                  <a:lnTo>
                    <a:pt x="148712" y="161643"/>
                  </a:lnTo>
                  <a:lnTo>
                    <a:pt x="0" y="1616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sp>
        <p:nvSpPr>
          <p:cNvPr id="59" name="TextBox 25">
            <a:extLst>
              <a:ext uri="{FF2B5EF4-FFF2-40B4-BE49-F238E27FC236}">
                <a16:creationId xmlns:a16="http://schemas.microsoft.com/office/drawing/2014/main" id="{63C1A9E2-1724-4CF3-A3A6-FE900B6EBBBB}"/>
              </a:ext>
            </a:extLst>
          </p:cNvPr>
          <p:cNvSpPr txBox="1"/>
          <p:nvPr/>
        </p:nvSpPr>
        <p:spPr>
          <a:xfrm>
            <a:off x="31221626" y="9130176"/>
            <a:ext cx="3415483" cy="738664"/>
          </a:xfrm>
          <a:prstGeom prst="rect">
            <a:avLst/>
          </a:prstGeom>
        </p:spPr>
        <p:txBody>
          <a:bodyPr wrap="square" lIns="0" tIns="0" rIns="0" bIns="0" rtlCol="0" anchor="t">
            <a:spAutoFit/>
          </a:bodyPr>
          <a:lstStyle/>
          <a:p>
            <a:r>
              <a:rPr lang="en-US" sz="1200" dirty="0">
                <a:solidFill>
                  <a:srgbClr val="FFFFFF"/>
                </a:solidFill>
                <a:latin typeface="Montserrat"/>
              </a:rPr>
              <a:t>8) :Maintenance: It is a continuous process for bug fixing or improving existing features and this process must be done every month due to the large size of the app</a:t>
            </a:r>
          </a:p>
        </p:txBody>
      </p:sp>
    </p:spTree>
    <p:extLst>
      <p:ext uri="{BB962C8B-B14F-4D97-AF65-F5344CB8AC3E}">
        <p14:creationId xmlns:p14="http://schemas.microsoft.com/office/powerpoint/2010/main" val="84172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32" name="Group 32"/>
          <p:cNvGrpSpPr/>
          <p:nvPr/>
        </p:nvGrpSpPr>
        <p:grpSpPr>
          <a:xfrm>
            <a:off x="2322268" y="1519779"/>
            <a:ext cx="13286052" cy="1674960"/>
            <a:chOff x="0" y="0"/>
            <a:chExt cx="17714737" cy="2233281"/>
          </a:xfrm>
        </p:grpSpPr>
        <p:sp>
          <p:nvSpPr>
            <p:cNvPr id="33" name="TextBox 33"/>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34" name="TextBox 34"/>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dirty="0">
                  <a:solidFill>
                    <a:srgbClr val="FFFFFF"/>
                  </a:solidFill>
                  <a:latin typeface="Montserrat"/>
                </a:rPr>
                <a:t>Methodology  : incremental development </a:t>
              </a:r>
            </a:p>
            <a:p>
              <a:pPr algn="ctr">
                <a:lnSpc>
                  <a:spcPts val="2659"/>
                </a:lnSpc>
              </a:pPr>
              <a:endParaRPr lang="en-US" sz="2312" dirty="0">
                <a:solidFill>
                  <a:srgbClr val="FFFFFF"/>
                </a:solidFill>
                <a:latin typeface="Montserrat"/>
              </a:endParaRPr>
            </a:p>
          </p:txBody>
        </p:sp>
      </p:grpSp>
      <p:grpSp>
        <p:nvGrpSpPr>
          <p:cNvPr id="35" name="Group 6">
            <a:extLst>
              <a:ext uri="{FF2B5EF4-FFF2-40B4-BE49-F238E27FC236}">
                <a16:creationId xmlns:a16="http://schemas.microsoft.com/office/drawing/2014/main" id="{B5AD706A-ED71-4799-AA6E-8FEDDDB922F2}"/>
              </a:ext>
            </a:extLst>
          </p:cNvPr>
          <p:cNvGrpSpPr/>
          <p:nvPr/>
        </p:nvGrpSpPr>
        <p:grpSpPr>
          <a:xfrm>
            <a:off x="-16015774" y="2531010"/>
            <a:ext cx="33581093" cy="7114938"/>
            <a:chOff x="0" y="-288050"/>
            <a:chExt cx="24810744" cy="5242506"/>
          </a:xfrm>
        </p:grpSpPr>
        <p:sp>
          <p:nvSpPr>
            <p:cNvPr id="36" name="Freeform 7">
              <a:extLst>
                <a:ext uri="{FF2B5EF4-FFF2-40B4-BE49-F238E27FC236}">
                  <a16:creationId xmlns:a16="http://schemas.microsoft.com/office/drawing/2014/main" id="{A6F05C04-2D44-4FC6-9838-7660BFF5DACE}"/>
                </a:ext>
              </a:extLst>
            </p:cNvPr>
            <p:cNvSpPr/>
            <p:nvPr/>
          </p:nvSpPr>
          <p:spPr>
            <a:xfrm flipH="1">
              <a:off x="12928691" y="0"/>
              <a:ext cx="7117092" cy="3977743"/>
            </a:xfrm>
            <a:custGeom>
              <a:avLst/>
              <a:gdLst/>
              <a:ahLst/>
              <a:cxnLst/>
              <a:rect l="l" t="t" r="r" b="b"/>
              <a:pathLst>
                <a:path w="6655521" h="3977743">
                  <a:moveTo>
                    <a:pt x="6655522" y="0"/>
                  </a:moveTo>
                  <a:lnTo>
                    <a:pt x="0" y="0"/>
                  </a:lnTo>
                  <a:lnTo>
                    <a:pt x="0" y="3977743"/>
                  </a:lnTo>
                  <a:lnTo>
                    <a:pt x="6655522" y="3977743"/>
                  </a:lnTo>
                  <a:lnTo>
                    <a:pt x="6655522" y="0"/>
                  </a:lnTo>
                  <a:close/>
                </a:path>
              </a:pathLst>
            </a:custGeom>
            <a:blipFill>
              <a:blip r:embed="rId6"/>
              <a:stretch>
                <a:fillRect t="-2287" b="-2287"/>
              </a:stretch>
            </a:blipFill>
          </p:spPr>
          <p:txBody>
            <a:bodyPr/>
            <a:lstStyle/>
            <a:p>
              <a:endParaRPr lang="en-US" dirty="0"/>
            </a:p>
          </p:txBody>
        </p:sp>
        <p:sp>
          <p:nvSpPr>
            <p:cNvPr id="37" name="Freeform 8">
              <a:extLst>
                <a:ext uri="{FF2B5EF4-FFF2-40B4-BE49-F238E27FC236}">
                  <a16:creationId xmlns:a16="http://schemas.microsoft.com/office/drawing/2014/main" id="{27E60322-3F54-41D9-8839-66D6DF456330}"/>
                </a:ext>
              </a:extLst>
            </p:cNvPr>
            <p:cNvSpPr/>
            <p:nvPr/>
          </p:nvSpPr>
          <p:spPr>
            <a:xfrm>
              <a:off x="7256144" y="0"/>
              <a:ext cx="5833048" cy="3443088"/>
            </a:xfrm>
            <a:custGeom>
              <a:avLst/>
              <a:gdLst/>
              <a:ahLst/>
              <a:cxnLst/>
              <a:rect l="l" t="t" r="r" b="b"/>
              <a:pathLst>
                <a:path w="5833048" h="3443088">
                  <a:moveTo>
                    <a:pt x="0" y="0"/>
                  </a:moveTo>
                  <a:lnTo>
                    <a:pt x="5833048" y="0"/>
                  </a:lnTo>
                  <a:lnTo>
                    <a:pt x="5833048" y="3443088"/>
                  </a:lnTo>
                  <a:lnTo>
                    <a:pt x="0" y="3443088"/>
                  </a:lnTo>
                  <a:lnTo>
                    <a:pt x="0" y="0"/>
                  </a:lnTo>
                  <a:close/>
                </a:path>
              </a:pathLst>
            </a:custGeom>
            <a:blipFill>
              <a:blip r:embed="rId6"/>
              <a:stretch>
                <a:fillRect l="-14100" t="-2642" b="-18170"/>
              </a:stretch>
            </a:blipFill>
          </p:spPr>
          <p:txBody>
            <a:bodyPr/>
            <a:lstStyle/>
            <a:p>
              <a:endParaRPr lang="en-US"/>
            </a:p>
          </p:txBody>
        </p:sp>
        <p:sp>
          <p:nvSpPr>
            <p:cNvPr id="38" name="Freeform 9">
              <a:extLst>
                <a:ext uri="{FF2B5EF4-FFF2-40B4-BE49-F238E27FC236}">
                  <a16:creationId xmlns:a16="http://schemas.microsoft.com/office/drawing/2014/main" id="{08BCDCD4-E6AF-4C39-8C83-65159123F56C}"/>
                </a:ext>
              </a:extLst>
            </p:cNvPr>
            <p:cNvSpPr/>
            <p:nvPr/>
          </p:nvSpPr>
          <p:spPr>
            <a:xfrm>
              <a:off x="8636015" y="2364026"/>
              <a:ext cx="517122" cy="761318"/>
            </a:xfrm>
            <a:custGeom>
              <a:avLst/>
              <a:gdLst/>
              <a:ahLst/>
              <a:cxnLst/>
              <a:rect l="l" t="t" r="r" b="b"/>
              <a:pathLst>
                <a:path w="517122" h="761318">
                  <a:moveTo>
                    <a:pt x="0" y="0"/>
                  </a:moveTo>
                  <a:lnTo>
                    <a:pt x="517121" y="0"/>
                  </a:lnTo>
                  <a:lnTo>
                    <a:pt x="517121"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39" name="Freeform 10">
              <a:extLst>
                <a:ext uri="{FF2B5EF4-FFF2-40B4-BE49-F238E27FC236}">
                  <a16:creationId xmlns:a16="http://schemas.microsoft.com/office/drawing/2014/main" id="{D0179DCC-6D34-4006-81C4-43C1BB5810BF}"/>
                </a:ext>
              </a:extLst>
            </p:cNvPr>
            <p:cNvSpPr/>
            <p:nvPr/>
          </p:nvSpPr>
          <p:spPr>
            <a:xfrm>
              <a:off x="13161617" y="811566"/>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dirty="0"/>
            </a:p>
          </p:txBody>
        </p:sp>
        <p:sp>
          <p:nvSpPr>
            <p:cNvPr id="40" name="Freeform 11">
              <a:extLst>
                <a:ext uri="{FF2B5EF4-FFF2-40B4-BE49-F238E27FC236}">
                  <a16:creationId xmlns:a16="http://schemas.microsoft.com/office/drawing/2014/main" id="{52CA9FBE-0B20-4AC5-9E31-D3A45B6DA63E}"/>
                </a:ext>
              </a:extLst>
            </p:cNvPr>
            <p:cNvSpPr/>
            <p:nvPr/>
          </p:nvSpPr>
          <p:spPr>
            <a:xfrm>
              <a:off x="0" y="454246"/>
              <a:ext cx="7256144" cy="4500210"/>
            </a:xfrm>
            <a:custGeom>
              <a:avLst/>
              <a:gdLst/>
              <a:ahLst/>
              <a:cxnLst/>
              <a:rect l="l" t="t" r="r" b="b"/>
              <a:pathLst>
                <a:path w="7256144" h="4500210">
                  <a:moveTo>
                    <a:pt x="0" y="0"/>
                  </a:moveTo>
                  <a:lnTo>
                    <a:pt x="7256144" y="0"/>
                  </a:lnTo>
                  <a:lnTo>
                    <a:pt x="7256144" y="4500210"/>
                  </a:lnTo>
                  <a:lnTo>
                    <a:pt x="0" y="4500210"/>
                  </a:lnTo>
                  <a:lnTo>
                    <a:pt x="0" y="0"/>
                  </a:lnTo>
                  <a:close/>
                </a:path>
              </a:pathLst>
            </a:custGeom>
            <a:blipFill>
              <a:blip r:embed="rId8"/>
              <a:stretch>
                <a:fillRect t="-2287" r="-3770" b="-2287"/>
              </a:stretch>
            </a:blipFill>
          </p:spPr>
          <p:txBody>
            <a:bodyPr/>
            <a:lstStyle/>
            <a:p>
              <a:endParaRPr lang="en-US"/>
            </a:p>
          </p:txBody>
        </p:sp>
        <p:sp>
          <p:nvSpPr>
            <p:cNvPr id="42" name="Freeform 13">
              <a:extLst>
                <a:ext uri="{FF2B5EF4-FFF2-40B4-BE49-F238E27FC236}">
                  <a16:creationId xmlns:a16="http://schemas.microsoft.com/office/drawing/2014/main" id="{8F578C0B-C27C-4C4F-8B7C-597A6F9F4E6C}"/>
                </a:ext>
              </a:extLst>
            </p:cNvPr>
            <p:cNvSpPr/>
            <p:nvPr/>
          </p:nvSpPr>
          <p:spPr>
            <a:xfrm>
              <a:off x="5682989" y="2752313"/>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43" name="TextBox 14">
              <a:extLst>
                <a:ext uri="{FF2B5EF4-FFF2-40B4-BE49-F238E27FC236}">
                  <a16:creationId xmlns:a16="http://schemas.microsoft.com/office/drawing/2014/main" id="{298767A0-A66F-41FB-8B53-91457F362539}"/>
                </a:ext>
              </a:extLst>
            </p:cNvPr>
            <p:cNvSpPr txBox="1"/>
            <p:nvPr/>
          </p:nvSpPr>
          <p:spPr>
            <a:xfrm>
              <a:off x="2189631" y="212847"/>
              <a:ext cx="2877489" cy="952473"/>
            </a:xfrm>
            <a:prstGeom prst="rect">
              <a:avLst/>
            </a:prstGeom>
          </p:spPr>
          <p:txBody>
            <a:bodyPr lIns="0" tIns="0" rIns="0" bIns="0" rtlCol="0" anchor="t">
              <a:spAutoFit/>
            </a:bodyPr>
            <a:lstStyle/>
            <a:p>
              <a:r>
                <a:rPr lang="en-US" sz="1200" dirty="0">
                  <a:solidFill>
                    <a:srgbClr val="FFFFFF"/>
                  </a:solidFill>
                  <a:latin typeface="Montserrat"/>
                </a:rPr>
                <a:t>1)Planning :</a:t>
              </a:r>
            </a:p>
            <a:p>
              <a:r>
                <a:rPr lang="en-US" sz="1200" dirty="0">
                  <a:solidFill>
                    <a:srgbClr val="FFFFFF"/>
                  </a:solidFill>
                  <a:latin typeface="Montserrat"/>
                </a:rPr>
                <a:t>Market study, specify the goal of the application, specify the scope of the product, calculate the cost and budget, product development time, product potential risk, product and the size of the project and the team size. and determine the programming language.</a:t>
              </a:r>
            </a:p>
          </p:txBody>
        </p:sp>
        <p:sp>
          <p:nvSpPr>
            <p:cNvPr id="44" name="Freeform 15">
              <a:extLst>
                <a:ext uri="{FF2B5EF4-FFF2-40B4-BE49-F238E27FC236}">
                  <a16:creationId xmlns:a16="http://schemas.microsoft.com/office/drawing/2014/main" id="{881CBAD5-BB1F-4C37-B1F1-DEEBDB365E30}"/>
                </a:ext>
              </a:extLst>
            </p:cNvPr>
            <p:cNvSpPr/>
            <p:nvPr/>
          </p:nvSpPr>
          <p:spPr>
            <a:xfrm>
              <a:off x="5858930" y="3091712"/>
              <a:ext cx="146567" cy="139421"/>
            </a:xfrm>
            <a:custGeom>
              <a:avLst/>
              <a:gdLst/>
              <a:ahLst/>
              <a:cxnLst/>
              <a:rect l="l" t="t" r="r" b="b"/>
              <a:pathLst>
                <a:path w="146567" h="139421">
                  <a:moveTo>
                    <a:pt x="0" y="0"/>
                  </a:moveTo>
                  <a:lnTo>
                    <a:pt x="146566" y="0"/>
                  </a:lnTo>
                  <a:lnTo>
                    <a:pt x="146566" y="139422"/>
                  </a:lnTo>
                  <a:lnTo>
                    <a:pt x="0" y="1394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5" name="TextBox 16">
              <a:extLst>
                <a:ext uri="{FF2B5EF4-FFF2-40B4-BE49-F238E27FC236}">
                  <a16:creationId xmlns:a16="http://schemas.microsoft.com/office/drawing/2014/main" id="{B47E02B3-2DB8-46E0-B6A8-845465C17AEB}"/>
                </a:ext>
              </a:extLst>
            </p:cNvPr>
            <p:cNvSpPr txBox="1"/>
            <p:nvPr/>
          </p:nvSpPr>
          <p:spPr>
            <a:xfrm>
              <a:off x="5067120" y="4008020"/>
              <a:ext cx="2169308" cy="816406"/>
            </a:xfrm>
            <a:prstGeom prst="rect">
              <a:avLst/>
            </a:prstGeom>
          </p:spPr>
          <p:txBody>
            <a:bodyPr lIns="0" tIns="0" rIns="0" bIns="0" rtlCol="0" anchor="t">
              <a:spAutoFit/>
            </a:bodyPr>
            <a:lstStyle/>
            <a:p>
              <a:r>
                <a:rPr lang="en-US" sz="1200" dirty="0">
                  <a:solidFill>
                    <a:srgbClr val="FFFFFF"/>
                  </a:solidFill>
                  <a:latin typeface="Montserrat"/>
                </a:rPr>
                <a:t>3) Design :</a:t>
              </a:r>
            </a:p>
            <a:p>
              <a:r>
                <a:rPr lang="en-US" sz="1200" dirty="0">
                  <a:solidFill>
                    <a:srgbClr val="FFFFFF"/>
                  </a:solidFill>
                  <a:latin typeface="Montserrat"/>
                </a:rPr>
                <a:t>Designing a software structure that meets the specification, and it contains: wire-framing, user stories, data flow diagram, technical design, user interface.</a:t>
              </a:r>
            </a:p>
          </p:txBody>
        </p:sp>
        <p:sp>
          <p:nvSpPr>
            <p:cNvPr id="46" name="Freeform 17">
              <a:extLst>
                <a:ext uri="{FF2B5EF4-FFF2-40B4-BE49-F238E27FC236}">
                  <a16:creationId xmlns:a16="http://schemas.microsoft.com/office/drawing/2014/main" id="{0AF19147-380D-4E7B-AE40-1E0FB92A63FE}"/>
                </a:ext>
              </a:extLst>
            </p:cNvPr>
            <p:cNvSpPr/>
            <p:nvPr/>
          </p:nvSpPr>
          <p:spPr>
            <a:xfrm>
              <a:off x="3498305" y="1635563"/>
              <a:ext cx="173503" cy="173503"/>
            </a:xfrm>
            <a:custGeom>
              <a:avLst/>
              <a:gdLst/>
              <a:ahLst/>
              <a:cxnLst/>
              <a:rect l="l" t="t" r="r" b="b"/>
              <a:pathLst>
                <a:path w="173503" h="173503">
                  <a:moveTo>
                    <a:pt x="0" y="0"/>
                  </a:moveTo>
                  <a:lnTo>
                    <a:pt x="173503" y="0"/>
                  </a:lnTo>
                  <a:lnTo>
                    <a:pt x="173503" y="173503"/>
                  </a:lnTo>
                  <a:lnTo>
                    <a:pt x="0" y="1735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47" name="Freeform 18">
              <a:extLst>
                <a:ext uri="{FF2B5EF4-FFF2-40B4-BE49-F238E27FC236}">
                  <a16:creationId xmlns:a16="http://schemas.microsoft.com/office/drawing/2014/main" id="{7ED19C8A-8CAA-4184-B326-7B8B5CB6D163}"/>
                </a:ext>
              </a:extLst>
            </p:cNvPr>
            <p:cNvSpPr/>
            <p:nvPr/>
          </p:nvSpPr>
          <p:spPr>
            <a:xfrm>
              <a:off x="16096082" y="2052911"/>
              <a:ext cx="517122" cy="761318"/>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48" name="Freeform 20">
              <a:extLst>
                <a:ext uri="{FF2B5EF4-FFF2-40B4-BE49-F238E27FC236}">
                  <a16:creationId xmlns:a16="http://schemas.microsoft.com/office/drawing/2014/main" id="{3EBC6306-137F-4F9D-8706-8C72881C6DF4}"/>
                </a:ext>
              </a:extLst>
            </p:cNvPr>
            <p:cNvSpPr/>
            <p:nvPr/>
          </p:nvSpPr>
          <p:spPr>
            <a:xfrm>
              <a:off x="7310403" y="1768917"/>
              <a:ext cx="207553" cy="207553"/>
            </a:xfrm>
            <a:custGeom>
              <a:avLst/>
              <a:gdLst/>
              <a:ahLst/>
              <a:cxnLst/>
              <a:rect l="l" t="t" r="r" b="b"/>
              <a:pathLst>
                <a:path w="207553" h="207553">
                  <a:moveTo>
                    <a:pt x="0" y="0"/>
                  </a:moveTo>
                  <a:lnTo>
                    <a:pt x="207553" y="0"/>
                  </a:lnTo>
                  <a:lnTo>
                    <a:pt x="207553" y="207553"/>
                  </a:lnTo>
                  <a:lnTo>
                    <a:pt x="0" y="2075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49" name="Freeform 21">
              <a:extLst>
                <a:ext uri="{FF2B5EF4-FFF2-40B4-BE49-F238E27FC236}">
                  <a16:creationId xmlns:a16="http://schemas.microsoft.com/office/drawing/2014/main" id="{93F3CA85-6DA1-47C3-854A-429541A1D62C}"/>
                </a:ext>
              </a:extLst>
            </p:cNvPr>
            <p:cNvSpPr/>
            <p:nvPr/>
          </p:nvSpPr>
          <p:spPr>
            <a:xfrm>
              <a:off x="8805487" y="2695315"/>
              <a:ext cx="173503" cy="173503"/>
            </a:xfrm>
            <a:custGeom>
              <a:avLst/>
              <a:gdLst/>
              <a:ahLst/>
              <a:cxnLst/>
              <a:rect l="l" t="t" r="r" b="b"/>
              <a:pathLst>
                <a:path w="173503" h="173503">
                  <a:moveTo>
                    <a:pt x="0" y="0"/>
                  </a:moveTo>
                  <a:lnTo>
                    <a:pt x="173503" y="0"/>
                  </a:lnTo>
                  <a:lnTo>
                    <a:pt x="173503" y="173503"/>
                  </a:lnTo>
                  <a:lnTo>
                    <a:pt x="0" y="17350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50" name="TextBox 22">
              <a:extLst>
                <a:ext uri="{FF2B5EF4-FFF2-40B4-BE49-F238E27FC236}">
                  <a16:creationId xmlns:a16="http://schemas.microsoft.com/office/drawing/2014/main" id="{BE9D7B23-F829-4A30-BF75-CDEFF6DE2ED9}"/>
                </a:ext>
              </a:extLst>
            </p:cNvPr>
            <p:cNvSpPr txBox="1"/>
            <p:nvPr/>
          </p:nvSpPr>
          <p:spPr>
            <a:xfrm>
              <a:off x="6453070" y="375819"/>
              <a:ext cx="2877489" cy="816406"/>
            </a:xfrm>
            <a:prstGeom prst="rect">
              <a:avLst/>
            </a:prstGeom>
          </p:spPr>
          <p:txBody>
            <a:bodyPr lIns="0" tIns="0" rIns="0" bIns="0" rtlCol="0" anchor="t">
              <a:spAutoFit/>
            </a:bodyPr>
            <a:lstStyle/>
            <a:p>
              <a:endParaRPr sz="1200" dirty="0"/>
            </a:p>
            <a:p>
              <a:r>
                <a:rPr lang="en-US" sz="1200" dirty="0">
                  <a:solidFill>
                    <a:srgbClr val="FFFFFF"/>
                  </a:solidFill>
                  <a:latin typeface="Montserrat"/>
                </a:rPr>
                <a:t>2)Specification :</a:t>
              </a:r>
            </a:p>
            <a:p>
              <a:pPr marL="0" lvl="0" indent="0">
                <a:spcBef>
                  <a:spcPct val="0"/>
                </a:spcBef>
              </a:pPr>
              <a:r>
                <a:rPr lang="en-US" sz="1200" dirty="0">
                  <a:solidFill>
                    <a:srgbClr val="FFFFFF"/>
                  </a:solidFill>
                  <a:latin typeface="Montserrat"/>
                </a:rPr>
                <a:t>Defining what the system should do functionally and non-functionally, covering all the needs of the user and what is truly expected from the system, make a use case diagram.</a:t>
              </a:r>
            </a:p>
          </p:txBody>
        </p:sp>
        <p:sp>
          <p:nvSpPr>
            <p:cNvPr id="51" name="TextBox 23">
              <a:extLst>
                <a:ext uri="{FF2B5EF4-FFF2-40B4-BE49-F238E27FC236}">
                  <a16:creationId xmlns:a16="http://schemas.microsoft.com/office/drawing/2014/main" id="{2198BFBF-13A7-43F5-8196-43866EA25791}"/>
                </a:ext>
              </a:extLst>
            </p:cNvPr>
            <p:cNvSpPr txBox="1"/>
            <p:nvPr/>
          </p:nvSpPr>
          <p:spPr>
            <a:xfrm>
              <a:off x="8245906" y="3693802"/>
              <a:ext cx="2641429" cy="544270"/>
            </a:xfrm>
            <a:prstGeom prst="rect">
              <a:avLst/>
            </a:prstGeom>
          </p:spPr>
          <p:txBody>
            <a:bodyPr lIns="0" tIns="0" rIns="0" bIns="0" rtlCol="0" anchor="t">
              <a:spAutoFit/>
            </a:bodyPr>
            <a:lstStyle/>
            <a:p>
              <a:r>
                <a:rPr lang="en-US" sz="1200" dirty="0">
                  <a:solidFill>
                    <a:srgbClr val="FFFFFF"/>
                  </a:solidFill>
                  <a:latin typeface="Montserrat"/>
                </a:rPr>
                <a:t>4) Implementation :</a:t>
              </a:r>
            </a:p>
            <a:p>
              <a:r>
                <a:rPr lang="en-US" sz="1200" dirty="0">
                  <a:solidFill>
                    <a:srgbClr val="FFFFFF"/>
                  </a:solidFill>
                  <a:latin typeface="Montserrat"/>
                </a:rPr>
                <a:t>Installing the design into an existing program, setting up software components and orienting users.</a:t>
              </a:r>
            </a:p>
          </p:txBody>
        </p:sp>
        <p:sp>
          <p:nvSpPr>
            <p:cNvPr id="52" name="TextBox 24">
              <a:extLst>
                <a:ext uri="{FF2B5EF4-FFF2-40B4-BE49-F238E27FC236}">
                  <a16:creationId xmlns:a16="http://schemas.microsoft.com/office/drawing/2014/main" id="{0F1B1699-CE81-4B41-B979-957AF40103C5}"/>
                </a:ext>
              </a:extLst>
            </p:cNvPr>
            <p:cNvSpPr txBox="1"/>
            <p:nvPr/>
          </p:nvSpPr>
          <p:spPr>
            <a:xfrm>
              <a:off x="12125617" y="-288050"/>
              <a:ext cx="2877489" cy="1224608"/>
            </a:xfrm>
            <a:prstGeom prst="rect">
              <a:avLst/>
            </a:prstGeom>
          </p:spPr>
          <p:txBody>
            <a:bodyPr lIns="0" tIns="0" rIns="0" bIns="0" rtlCol="0" anchor="t">
              <a:spAutoFit/>
            </a:bodyPr>
            <a:lstStyle/>
            <a:p>
              <a:r>
                <a:rPr lang="en-US" dirty="0">
                  <a:solidFill>
                    <a:srgbClr val="FFFFFF"/>
                  </a:solidFill>
                  <a:latin typeface="Montserrat"/>
                </a:rPr>
                <a:t>5) Validation :</a:t>
              </a:r>
            </a:p>
            <a:p>
              <a:r>
                <a:rPr lang="en-US" dirty="0">
                  <a:solidFill>
                    <a:srgbClr val="FFFFFF"/>
                  </a:solidFill>
                  <a:latin typeface="Montserrat"/>
                </a:rPr>
                <a:t>Checking it satisfied user expectations and needs, stakeholders must see the reports to check if an application works as expected</a:t>
              </a:r>
            </a:p>
          </p:txBody>
        </p:sp>
        <p:sp>
          <p:nvSpPr>
            <p:cNvPr id="53" name="TextBox 25">
              <a:extLst>
                <a:ext uri="{FF2B5EF4-FFF2-40B4-BE49-F238E27FC236}">
                  <a16:creationId xmlns:a16="http://schemas.microsoft.com/office/drawing/2014/main" id="{BD2ACCE9-3801-44CF-972A-98FC6FCD6F01}"/>
                </a:ext>
              </a:extLst>
            </p:cNvPr>
            <p:cNvSpPr txBox="1"/>
            <p:nvPr/>
          </p:nvSpPr>
          <p:spPr>
            <a:xfrm>
              <a:off x="14857046" y="3072821"/>
              <a:ext cx="4410852" cy="1428709"/>
            </a:xfrm>
            <a:prstGeom prst="rect">
              <a:avLst/>
            </a:prstGeom>
          </p:spPr>
          <p:txBody>
            <a:bodyPr wrap="square" lIns="0" tIns="0" rIns="0" bIns="0" rtlCol="0" anchor="t">
              <a:spAutoFit/>
            </a:bodyPr>
            <a:lstStyle/>
            <a:p>
              <a:r>
                <a:rPr lang="en-US" dirty="0">
                  <a:solidFill>
                    <a:srgbClr val="FFFFFF"/>
                  </a:solidFill>
                  <a:latin typeface="Montserrat"/>
                </a:rPr>
                <a:t>6) Testing :</a:t>
              </a:r>
            </a:p>
            <a:p>
              <a:r>
                <a:rPr lang="en-US" dirty="0">
                  <a:solidFill>
                    <a:srgbClr val="FFFFFF"/>
                  </a:solidFill>
                  <a:latin typeface="Montserrat"/>
                </a:rPr>
                <a:t>Identify the testing goals and the test input, write test scenarios for a given feature and compute the expected scenarios with the selected input values, turn the test scenario into a test case then run and execute the test case, finally compare actual outcomes against expected results</a:t>
              </a:r>
            </a:p>
          </p:txBody>
        </p:sp>
        <p:sp>
          <p:nvSpPr>
            <p:cNvPr id="54" name="TextBox 26">
              <a:extLst>
                <a:ext uri="{FF2B5EF4-FFF2-40B4-BE49-F238E27FC236}">
                  <a16:creationId xmlns:a16="http://schemas.microsoft.com/office/drawing/2014/main" id="{C6034CDF-A782-408D-A2C3-F413BB07F424}"/>
                </a:ext>
              </a:extLst>
            </p:cNvPr>
            <p:cNvSpPr txBox="1"/>
            <p:nvPr/>
          </p:nvSpPr>
          <p:spPr>
            <a:xfrm>
              <a:off x="17956295" y="981619"/>
              <a:ext cx="2641429" cy="748372"/>
            </a:xfrm>
            <a:prstGeom prst="rect">
              <a:avLst/>
            </a:prstGeom>
          </p:spPr>
          <p:txBody>
            <a:bodyPr lIns="0" tIns="0" rIns="0" bIns="0" rtlCol="0" anchor="t">
              <a:spAutoFit/>
            </a:bodyPr>
            <a:lstStyle/>
            <a:p>
              <a:r>
                <a:rPr lang="en-US" dirty="0">
                  <a:solidFill>
                    <a:srgbClr val="FFFFFF"/>
                  </a:solidFill>
                  <a:latin typeface="Montserrat"/>
                </a:rPr>
                <a:t>7) Evolution :</a:t>
              </a:r>
            </a:p>
            <a:p>
              <a:r>
                <a:rPr lang="en-US" dirty="0">
                  <a:solidFill>
                    <a:srgbClr val="FFFFFF"/>
                  </a:solidFill>
                  <a:latin typeface="Montserrat"/>
                </a:rPr>
                <a:t>Add more features based on the stakeholders needs.</a:t>
              </a:r>
            </a:p>
            <a:p>
              <a:pPr marL="0" lvl="0" indent="0">
                <a:spcBef>
                  <a:spcPct val="0"/>
                </a:spcBef>
              </a:pPr>
              <a:endParaRPr lang="en-US" sz="1200" dirty="0">
                <a:solidFill>
                  <a:srgbClr val="FFFFFF"/>
                </a:solidFill>
                <a:latin typeface="Montserrat"/>
              </a:endParaRPr>
            </a:p>
          </p:txBody>
        </p:sp>
        <p:sp>
          <p:nvSpPr>
            <p:cNvPr id="55" name="TextBox 27">
              <a:extLst>
                <a:ext uri="{FF2B5EF4-FFF2-40B4-BE49-F238E27FC236}">
                  <a16:creationId xmlns:a16="http://schemas.microsoft.com/office/drawing/2014/main" id="{805CD386-54A9-4DFC-BAD7-6D849E5087C5}"/>
                </a:ext>
              </a:extLst>
            </p:cNvPr>
            <p:cNvSpPr txBox="1"/>
            <p:nvPr/>
          </p:nvSpPr>
          <p:spPr>
            <a:xfrm>
              <a:off x="22169315" y="4585759"/>
              <a:ext cx="2641429" cy="136068"/>
            </a:xfrm>
            <a:prstGeom prst="rect">
              <a:avLst/>
            </a:prstGeom>
          </p:spPr>
          <p:txBody>
            <a:bodyPr lIns="0" tIns="0" rIns="0" bIns="0" rtlCol="0" anchor="t">
              <a:spAutoFit/>
            </a:bodyPr>
            <a:lstStyle/>
            <a:p>
              <a:endParaRPr lang="en-US" sz="1200" dirty="0">
                <a:solidFill>
                  <a:srgbClr val="FFFFFF"/>
                </a:solidFill>
                <a:latin typeface="Montserrat"/>
              </a:endParaRPr>
            </a:p>
          </p:txBody>
        </p:sp>
        <p:sp>
          <p:nvSpPr>
            <p:cNvPr id="56" name="Freeform 28">
              <a:extLst>
                <a:ext uri="{FF2B5EF4-FFF2-40B4-BE49-F238E27FC236}">
                  <a16:creationId xmlns:a16="http://schemas.microsoft.com/office/drawing/2014/main" id="{B495748B-9A73-472B-ABAA-CF152DAFC2F6}"/>
                </a:ext>
              </a:extLst>
            </p:cNvPr>
            <p:cNvSpPr/>
            <p:nvPr/>
          </p:nvSpPr>
          <p:spPr>
            <a:xfrm>
              <a:off x="13337342" y="1156708"/>
              <a:ext cx="165672" cy="130260"/>
            </a:xfrm>
            <a:custGeom>
              <a:avLst/>
              <a:gdLst/>
              <a:ahLst/>
              <a:cxnLst/>
              <a:rect l="l" t="t" r="r" b="b"/>
              <a:pathLst>
                <a:path w="165672" h="130260">
                  <a:moveTo>
                    <a:pt x="0" y="0"/>
                  </a:moveTo>
                  <a:lnTo>
                    <a:pt x="165672" y="0"/>
                  </a:lnTo>
                  <a:lnTo>
                    <a:pt x="165672" y="130260"/>
                  </a:lnTo>
                  <a:lnTo>
                    <a:pt x="0" y="1302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57" name="Freeform 29">
              <a:extLst>
                <a:ext uri="{FF2B5EF4-FFF2-40B4-BE49-F238E27FC236}">
                  <a16:creationId xmlns:a16="http://schemas.microsoft.com/office/drawing/2014/main" id="{161E1E43-5D05-42FE-BB30-372E09D94BCA}"/>
                </a:ext>
              </a:extLst>
            </p:cNvPr>
            <p:cNvSpPr/>
            <p:nvPr/>
          </p:nvSpPr>
          <p:spPr>
            <a:xfrm>
              <a:off x="16287310" y="2433570"/>
              <a:ext cx="133285" cy="103462"/>
            </a:xfrm>
            <a:custGeom>
              <a:avLst/>
              <a:gdLst/>
              <a:ahLst/>
              <a:cxnLst/>
              <a:rect l="l" t="t" r="r" b="b"/>
              <a:pathLst>
                <a:path w="133285" h="103462">
                  <a:moveTo>
                    <a:pt x="0" y="0"/>
                  </a:moveTo>
                  <a:lnTo>
                    <a:pt x="133285" y="0"/>
                  </a:lnTo>
                  <a:lnTo>
                    <a:pt x="133285" y="103463"/>
                  </a:lnTo>
                  <a:lnTo>
                    <a:pt x="0" y="10346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58" name="Freeform 30">
              <a:extLst>
                <a:ext uri="{FF2B5EF4-FFF2-40B4-BE49-F238E27FC236}">
                  <a16:creationId xmlns:a16="http://schemas.microsoft.com/office/drawing/2014/main" id="{F2295D0C-7D3D-4F62-A71B-42923917CA4E}"/>
                </a:ext>
              </a:extLst>
            </p:cNvPr>
            <p:cNvSpPr/>
            <p:nvPr/>
          </p:nvSpPr>
          <p:spPr>
            <a:xfrm>
              <a:off x="18926683" y="1791872"/>
              <a:ext cx="148712" cy="161643"/>
            </a:xfrm>
            <a:custGeom>
              <a:avLst/>
              <a:gdLst/>
              <a:ahLst/>
              <a:cxnLst/>
              <a:rect l="l" t="t" r="r" b="b"/>
              <a:pathLst>
                <a:path w="148712" h="161643">
                  <a:moveTo>
                    <a:pt x="0" y="0"/>
                  </a:moveTo>
                  <a:lnTo>
                    <a:pt x="148712" y="0"/>
                  </a:lnTo>
                  <a:lnTo>
                    <a:pt x="148712" y="161643"/>
                  </a:lnTo>
                  <a:lnTo>
                    <a:pt x="0" y="16164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sp>
        <p:nvSpPr>
          <p:cNvPr id="59" name="TextBox 25">
            <a:extLst>
              <a:ext uri="{FF2B5EF4-FFF2-40B4-BE49-F238E27FC236}">
                <a16:creationId xmlns:a16="http://schemas.microsoft.com/office/drawing/2014/main" id="{A629DC0B-41A2-4C8D-A8CA-8AF4D694122A}"/>
              </a:ext>
            </a:extLst>
          </p:cNvPr>
          <p:cNvSpPr txBox="1"/>
          <p:nvPr/>
        </p:nvSpPr>
        <p:spPr>
          <a:xfrm>
            <a:off x="18638898" y="9136348"/>
            <a:ext cx="1981072" cy="502830"/>
          </a:xfrm>
          <a:prstGeom prst="rect">
            <a:avLst/>
          </a:prstGeom>
        </p:spPr>
        <p:txBody>
          <a:bodyPr lIns="0" tIns="0" rIns="0" bIns="0" rtlCol="0" anchor="t">
            <a:spAutoFit/>
          </a:bodyPr>
          <a:lstStyle/>
          <a:p>
            <a:pPr>
              <a:lnSpc>
                <a:spcPts val="969"/>
              </a:lnSpc>
            </a:pPr>
            <a:r>
              <a:rPr lang="en-US" sz="692" dirty="0">
                <a:solidFill>
                  <a:srgbClr val="FFFFFF"/>
                </a:solidFill>
                <a:latin typeface="Montserrat"/>
              </a:rPr>
              <a:t>8) :Maintenance: It is a continuous process for bug fixing or improving existing features and this process must be done every month due to the large size of the app</a:t>
            </a:r>
          </a:p>
        </p:txBody>
      </p:sp>
      <p:sp>
        <p:nvSpPr>
          <p:cNvPr id="7" name="مربع نص 6">
            <a:extLst>
              <a:ext uri="{FF2B5EF4-FFF2-40B4-BE49-F238E27FC236}">
                <a16:creationId xmlns:a16="http://schemas.microsoft.com/office/drawing/2014/main" id="{71B1B7FE-EEB5-96F4-A45D-D45FDDAC0CA5}"/>
              </a:ext>
            </a:extLst>
          </p:cNvPr>
          <p:cNvSpPr txBox="1"/>
          <p:nvPr/>
        </p:nvSpPr>
        <p:spPr>
          <a:xfrm>
            <a:off x="13428035" y="8499235"/>
            <a:ext cx="4360569" cy="1477328"/>
          </a:xfrm>
          <a:prstGeom prst="rect">
            <a:avLst/>
          </a:prstGeom>
          <a:noFill/>
        </p:spPr>
        <p:txBody>
          <a:bodyPr wrap="square" rtlCol="0">
            <a:spAutoFit/>
          </a:bodyPr>
          <a:lstStyle/>
          <a:p>
            <a:r>
              <a:rPr lang="en-US" dirty="0">
                <a:solidFill>
                  <a:schemeClr val="bg1"/>
                </a:solidFill>
                <a:latin typeface="Montserrat" panose="00000500000000000000" pitchFamily="2" charset="0"/>
              </a:rPr>
              <a:t>8) Maintenance: It is a continuous process for bug fixing or improving existing features and this process must be done every month due to the large size of the app</a:t>
            </a:r>
          </a:p>
        </p:txBody>
      </p:sp>
      <p:sp>
        <p:nvSpPr>
          <p:cNvPr id="8" name="Freeform 12">
            <a:extLst>
              <a:ext uri="{FF2B5EF4-FFF2-40B4-BE49-F238E27FC236}">
                <a16:creationId xmlns:a16="http://schemas.microsoft.com/office/drawing/2014/main" id="{9400D646-DD87-41E1-69B8-8BDB423725E9}"/>
              </a:ext>
            </a:extLst>
          </p:cNvPr>
          <p:cNvSpPr/>
          <p:nvPr/>
        </p:nvSpPr>
        <p:spPr>
          <a:xfrm flipH="1">
            <a:off x="11115993" y="3792180"/>
            <a:ext cx="9136614" cy="5898260"/>
          </a:xfrm>
          <a:custGeom>
            <a:avLst/>
            <a:gdLst/>
            <a:ahLst/>
            <a:cxnLst/>
            <a:rect l="l" t="t" r="r" b="b"/>
            <a:pathLst>
              <a:path w="7216282" h="4475487">
                <a:moveTo>
                  <a:pt x="7216281" y="0"/>
                </a:moveTo>
                <a:lnTo>
                  <a:pt x="0" y="0"/>
                </a:lnTo>
                <a:lnTo>
                  <a:pt x="0" y="4475487"/>
                </a:lnTo>
                <a:lnTo>
                  <a:pt x="7216281" y="4475487"/>
                </a:lnTo>
                <a:lnTo>
                  <a:pt x="7216281" y="0"/>
                </a:lnTo>
                <a:close/>
              </a:path>
            </a:pathLst>
          </a:custGeom>
          <a:blipFill>
            <a:blip r:embed="rId6"/>
            <a:stretch>
              <a:fillRect t="-2287" r="-3770" b="-2287"/>
            </a:stretch>
          </a:blipFill>
        </p:spPr>
        <p:txBody>
          <a:bodyPr/>
          <a:lstStyle/>
          <a:p>
            <a:endParaRPr lang="en-US" dirty="0"/>
          </a:p>
        </p:txBody>
      </p:sp>
      <p:sp>
        <p:nvSpPr>
          <p:cNvPr id="10" name="Freeform 18">
            <a:extLst>
              <a:ext uri="{FF2B5EF4-FFF2-40B4-BE49-F238E27FC236}">
                <a16:creationId xmlns:a16="http://schemas.microsoft.com/office/drawing/2014/main" id="{E5950AEF-97E2-9F1D-4DBB-28B77A7BED29}"/>
              </a:ext>
            </a:extLst>
          </p:cNvPr>
          <p:cNvSpPr/>
          <p:nvPr/>
        </p:nvSpPr>
        <p:spPr>
          <a:xfrm>
            <a:off x="14984381" y="6953297"/>
            <a:ext cx="699919" cy="901059"/>
          </a:xfrm>
          <a:custGeom>
            <a:avLst/>
            <a:gdLst/>
            <a:ahLst/>
            <a:cxnLst/>
            <a:rect l="l" t="t" r="r" b="b"/>
            <a:pathLst>
              <a:path w="517122" h="761318">
                <a:moveTo>
                  <a:pt x="0" y="0"/>
                </a:moveTo>
                <a:lnTo>
                  <a:pt x="517122" y="0"/>
                </a:lnTo>
                <a:lnTo>
                  <a:pt x="517122" y="761318"/>
                </a:lnTo>
                <a:lnTo>
                  <a:pt x="0" y="761318"/>
                </a:lnTo>
                <a:lnTo>
                  <a:pt x="0" y="0"/>
                </a:lnTo>
                <a:close/>
              </a:path>
            </a:pathLst>
          </a:custGeom>
          <a:blipFill>
            <a:blip r:embed="rId7"/>
            <a:stretch>
              <a:fillRect l="-141696" t="-203712" r="-1045335" b="-242669"/>
            </a:stretch>
          </a:blipFill>
        </p:spPr>
        <p:txBody>
          <a:bodyPr/>
          <a:lstStyle/>
          <a:p>
            <a:endParaRPr lang="en-US"/>
          </a:p>
        </p:txBody>
      </p:sp>
      <p:sp>
        <p:nvSpPr>
          <p:cNvPr id="11" name="Freeform 29">
            <a:extLst>
              <a:ext uri="{FF2B5EF4-FFF2-40B4-BE49-F238E27FC236}">
                <a16:creationId xmlns:a16="http://schemas.microsoft.com/office/drawing/2014/main" id="{DDD8216D-2ECE-08BF-8943-747170B8BAF1}"/>
              </a:ext>
            </a:extLst>
          </p:cNvPr>
          <p:cNvSpPr/>
          <p:nvPr/>
        </p:nvSpPr>
        <p:spPr>
          <a:xfrm>
            <a:off x="15244140" y="7360444"/>
            <a:ext cx="180400" cy="140415"/>
          </a:xfrm>
          <a:custGeom>
            <a:avLst/>
            <a:gdLst/>
            <a:ahLst/>
            <a:cxnLst/>
            <a:rect l="l" t="t" r="r" b="b"/>
            <a:pathLst>
              <a:path w="133285" h="103462">
                <a:moveTo>
                  <a:pt x="0" y="0"/>
                </a:moveTo>
                <a:lnTo>
                  <a:pt x="133285" y="0"/>
                </a:lnTo>
                <a:lnTo>
                  <a:pt x="133285" y="103463"/>
                </a:lnTo>
                <a:lnTo>
                  <a:pt x="0" y="10346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Tree>
    <p:extLst>
      <p:ext uri="{BB962C8B-B14F-4D97-AF65-F5344CB8AC3E}">
        <p14:creationId xmlns:p14="http://schemas.microsoft.com/office/powerpoint/2010/main" val="303317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1090618" y="4115640"/>
            <a:ext cx="3229064" cy="3086100"/>
            <a:chOff x="0" y="0"/>
            <a:chExt cx="850453" cy="812800"/>
          </a:xfrm>
        </p:grpSpPr>
        <p:sp>
          <p:nvSpPr>
            <p:cNvPr id="46" name="Freeform 46"/>
            <p:cNvSpPr/>
            <p:nvPr/>
          </p:nvSpPr>
          <p:spPr>
            <a:xfrm>
              <a:off x="0" y="0"/>
              <a:ext cx="850453" cy="812800"/>
            </a:xfrm>
            <a:custGeom>
              <a:avLst/>
              <a:gdLst/>
              <a:ahLst/>
              <a:cxnLst/>
              <a:rect l="l" t="t" r="r" b="b"/>
              <a:pathLst>
                <a:path w="850453" h="812800">
                  <a:moveTo>
                    <a:pt x="62337" y="0"/>
                  </a:moveTo>
                  <a:lnTo>
                    <a:pt x="788116" y="0"/>
                  </a:lnTo>
                  <a:cubicBezTo>
                    <a:pt x="804649" y="0"/>
                    <a:pt x="820505" y="6568"/>
                    <a:pt x="832195" y="18258"/>
                  </a:cubicBezTo>
                  <a:cubicBezTo>
                    <a:pt x="843886" y="29948"/>
                    <a:pt x="850453" y="45804"/>
                    <a:pt x="850453" y="62337"/>
                  </a:cubicBezTo>
                  <a:lnTo>
                    <a:pt x="850453" y="750463"/>
                  </a:lnTo>
                  <a:cubicBezTo>
                    <a:pt x="850453" y="766996"/>
                    <a:pt x="843886" y="782851"/>
                    <a:pt x="832195" y="794542"/>
                  </a:cubicBezTo>
                  <a:cubicBezTo>
                    <a:pt x="820505" y="806232"/>
                    <a:pt x="804649" y="812800"/>
                    <a:pt x="788116" y="812800"/>
                  </a:cubicBezTo>
                  <a:lnTo>
                    <a:pt x="62337" y="812800"/>
                  </a:lnTo>
                  <a:cubicBezTo>
                    <a:pt x="45804" y="812800"/>
                    <a:pt x="29948" y="806232"/>
                    <a:pt x="18258" y="794542"/>
                  </a:cubicBezTo>
                  <a:cubicBezTo>
                    <a:pt x="6568" y="782851"/>
                    <a:pt x="0" y="766996"/>
                    <a:pt x="0" y="750463"/>
                  </a:cubicBezTo>
                  <a:lnTo>
                    <a:pt x="0" y="62337"/>
                  </a:lnTo>
                  <a:cubicBezTo>
                    <a:pt x="0" y="45804"/>
                    <a:pt x="6568" y="29948"/>
                    <a:pt x="18258" y="18258"/>
                  </a:cubicBezTo>
                  <a:cubicBezTo>
                    <a:pt x="29948" y="6568"/>
                    <a:pt x="45804" y="0"/>
                    <a:pt x="62337" y="0"/>
                  </a:cubicBezTo>
                  <a:close/>
                </a:path>
              </a:pathLst>
            </a:custGeom>
            <a:solidFill>
              <a:srgbClr val="F1F2F2"/>
            </a:solidFill>
          </p:spPr>
          <p:txBody>
            <a:bodyPr/>
            <a:lstStyle/>
            <a:p>
              <a:endParaRPr lang="en-US"/>
            </a:p>
          </p:txBody>
        </p:sp>
        <p:sp>
          <p:nvSpPr>
            <p:cNvPr id="47" name="TextBox 47"/>
            <p:cNvSpPr txBox="1"/>
            <p:nvPr/>
          </p:nvSpPr>
          <p:spPr>
            <a:xfrm>
              <a:off x="0" y="-38100"/>
              <a:ext cx="850453"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322684" y="4388704"/>
            <a:ext cx="15575914" cy="2764190"/>
            <a:chOff x="-88956" y="49465"/>
            <a:chExt cx="20767886" cy="3685587"/>
          </a:xfrm>
        </p:grpSpPr>
        <p:sp>
          <p:nvSpPr>
            <p:cNvPr id="49" name="TextBox 49"/>
            <p:cNvSpPr txBox="1"/>
            <p:nvPr/>
          </p:nvSpPr>
          <p:spPr>
            <a:xfrm>
              <a:off x="-88956" y="225886"/>
              <a:ext cx="3937968" cy="3509166"/>
            </a:xfrm>
            <a:prstGeom prst="rect">
              <a:avLst/>
            </a:prstGeom>
          </p:spPr>
          <p:txBody>
            <a:bodyPr wrap="square" lIns="0" tIns="0" rIns="0" bIns="0" rtlCol="0" anchor="t">
              <a:spAutoFit/>
            </a:bodyPr>
            <a:lstStyle/>
            <a:p>
              <a:pPr>
                <a:lnSpc>
                  <a:spcPts val="2336"/>
                </a:lnSpc>
              </a:pPr>
              <a:r>
                <a:rPr lang="en-US" dirty="0">
                  <a:solidFill>
                    <a:srgbClr val="141418"/>
                  </a:solidFill>
                  <a:latin typeface="Montserrat"/>
                </a:rPr>
                <a:t>1- Account:</a:t>
              </a:r>
            </a:p>
            <a:p>
              <a:pPr>
                <a:lnSpc>
                  <a:spcPts val="2336"/>
                </a:lnSpc>
              </a:pPr>
              <a:endParaRPr lang="en-US" dirty="0">
                <a:solidFill>
                  <a:srgbClr val="141418"/>
                </a:solidFill>
                <a:latin typeface="Montserrat"/>
              </a:endParaRPr>
            </a:p>
            <a:p>
              <a:pPr>
                <a:lnSpc>
                  <a:spcPts val="2336"/>
                </a:lnSpc>
              </a:pPr>
              <a:r>
                <a:rPr lang="en-US" dirty="0">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dirty="0">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dirty="0">
                  <a:solidFill>
                    <a:srgbClr val="141418"/>
                  </a:solidFill>
                  <a:latin typeface="Montserrat"/>
                </a:rPr>
                <a:t>2- Deletion:</a:t>
              </a:r>
            </a:p>
            <a:p>
              <a:pPr>
                <a:lnSpc>
                  <a:spcPts val="2336"/>
                </a:lnSpc>
              </a:pPr>
              <a:endParaRPr lang="en-US" sz="1611" dirty="0">
                <a:solidFill>
                  <a:srgbClr val="141418"/>
                </a:solidFill>
                <a:latin typeface="Montserrat"/>
              </a:endParaRPr>
            </a:p>
            <a:p>
              <a:pPr>
                <a:lnSpc>
                  <a:spcPts val="2336"/>
                </a:lnSpc>
              </a:pPr>
              <a:r>
                <a:rPr lang="en-US" sz="1611" dirty="0">
                  <a:solidFill>
                    <a:srgbClr val="141418"/>
                  </a:solidFill>
                  <a:latin typeface="Montserrat"/>
                </a:rPr>
                <a:t> The user should be able to delete and remove the account after registration.</a:t>
              </a:r>
            </a:p>
            <a:p>
              <a:pPr>
                <a:lnSpc>
                  <a:spcPts val="2336"/>
                </a:lnSpc>
              </a:pPr>
              <a:endParaRPr lang="en-US" sz="1611" dirty="0">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8371126" y="3962401"/>
            <a:ext cx="8566101" cy="2871360"/>
            <a:chOff x="0" y="0"/>
            <a:chExt cx="11532304" cy="3610305"/>
          </a:xfrm>
        </p:grpSpPr>
        <p:sp>
          <p:nvSpPr>
            <p:cNvPr id="57" name="TextBox 57"/>
            <p:cNvSpPr txBox="1"/>
            <p:nvPr/>
          </p:nvSpPr>
          <p:spPr>
            <a:xfrm>
              <a:off x="0" y="-28575"/>
              <a:ext cx="2559138" cy="3638880"/>
            </a:xfrm>
            <a:prstGeom prst="rect">
              <a:avLst/>
            </a:prstGeom>
          </p:spPr>
          <p:txBody>
            <a:bodyPr lIns="0" tIns="0" rIns="0" bIns="0" rtlCol="0" anchor="t">
              <a:spAutoFit/>
            </a:bodyPr>
            <a:lstStyle/>
            <a:p>
              <a:pPr>
                <a:lnSpc>
                  <a:spcPts val="1840"/>
                </a:lnSpc>
              </a:pPr>
              <a:r>
                <a:rPr lang="en-US" sz="1269">
                  <a:solidFill>
                    <a:srgbClr val="FFFFFF"/>
                  </a:solidFill>
                  <a:latin typeface="Montserrat"/>
                </a:rPr>
                <a:t>5- Search:</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search for other users' accounts by their unique username ,or posts, using the search bar, and they can search multiple time .</a:t>
              </a:r>
            </a:p>
            <a:p>
              <a:pPr>
                <a:lnSpc>
                  <a:spcPts val="1840"/>
                </a:lnSpc>
              </a:pPr>
              <a:endParaRPr lang="en-US" sz="1269">
                <a:solidFill>
                  <a:srgbClr val="FFFFFF"/>
                </a:solidFill>
                <a:latin typeface="Montserrat"/>
              </a:endParaRPr>
            </a:p>
          </p:txBody>
        </p:sp>
        <p:sp>
          <p:nvSpPr>
            <p:cNvPr id="58" name="TextBox 58"/>
            <p:cNvSpPr txBox="1"/>
            <p:nvPr/>
          </p:nvSpPr>
          <p:spPr>
            <a:xfrm>
              <a:off x="2991055" y="53757"/>
              <a:ext cx="2559138" cy="2722867"/>
            </a:xfrm>
            <a:prstGeom prst="rect">
              <a:avLst/>
            </a:prstGeom>
          </p:spPr>
          <p:txBody>
            <a:bodyPr lIns="0" tIns="0" rIns="0" bIns="0" rtlCol="0" anchor="t">
              <a:spAutoFit/>
            </a:bodyPr>
            <a:lstStyle/>
            <a:p>
              <a:pPr>
                <a:lnSpc>
                  <a:spcPts val="1840"/>
                </a:lnSpc>
              </a:pPr>
              <a:r>
                <a:rPr lang="en-US" sz="1269">
                  <a:solidFill>
                    <a:srgbClr val="FFFFFF"/>
                  </a:solidFill>
                  <a:latin typeface="Montserrat"/>
                </a:rPr>
                <a:t>6- Interaction:</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 The premium and registered user should be able to interact with other users ( e.g: likes, repost, mention, or comment )</a:t>
              </a:r>
            </a:p>
            <a:p>
              <a:pPr>
                <a:lnSpc>
                  <a:spcPts val="1840"/>
                </a:lnSpc>
              </a:pPr>
              <a:endParaRPr lang="en-US" sz="1269">
                <a:solidFill>
                  <a:srgbClr val="FFFFFF"/>
                </a:solidFill>
                <a:latin typeface="Montserrat"/>
              </a:endParaRPr>
            </a:p>
          </p:txBody>
        </p:sp>
        <p:sp>
          <p:nvSpPr>
            <p:cNvPr id="59" name="TextBox 59"/>
            <p:cNvSpPr txBox="1"/>
            <p:nvPr/>
          </p:nvSpPr>
          <p:spPr>
            <a:xfrm>
              <a:off x="5982111"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7- Bookmark:</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bookmark posts and access them privately.</a:t>
              </a:r>
            </a:p>
            <a:p>
              <a:pPr>
                <a:lnSpc>
                  <a:spcPts val="1840"/>
                </a:lnSpc>
              </a:pPr>
              <a:endParaRPr lang="en-US" sz="1269">
                <a:solidFill>
                  <a:srgbClr val="FFFFFF"/>
                </a:solidFill>
                <a:latin typeface="Montserrat"/>
              </a:endParaRPr>
            </a:p>
          </p:txBody>
        </p:sp>
        <p:sp>
          <p:nvSpPr>
            <p:cNvPr id="60" name="TextBox 60"/>
            <p:cNvSpPr txBox="1"/>
            <p:nvPr/>
          </p:nvSpPr>
          <p:spPr>
            <a:xfrm>
              <a:off x="8973166"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8- Direct Messages:</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Users should have message options to use, such as text, photo, video, GIF and voice recording.</a:t>
              </a:r>
            </a:p>
            <a:p>
              <a:pPr>
                <a:lnSpc>
                  <a:spcPts val="1840"/>
                </a:lnSpc>
              </a:pPr>
              <a:endParaRPr lang="en-US" sz="1269">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5075751" y="4115640"/>
            <a:ext cx="2549983" cy="3086100"/>
            <a:chOff x="0" y="0"/>
            <a:chExt cx="671601" cy="812800"/>
          </a:xfrm>
        </p:grpSpPr>
        <p:sp>
          <p:nvSpPr>
            <p:cNvPr id="46" name="Freeform 46"/>
            <p:cNvSpPr/>
            <p:nvPr/>
          </p:nvSpPr>
          <p:spPr>
            <a:xfrm>
              <a:off x="0" y="0"/>
              <a:ext cx="671601" cy="812800"/>
            </a:xfrm>
            <a:custGeom>
              <a:avLst/>
              <a:gdLst/>
              <a:ahLst/>
              <a:cxnLst/>
              <a:rect l="l" t="t" r="r" b="b"/>
              <a:pathLst>
                <a:path w="671601" h="812800">
                  <a:moveTo>
                    <a:pt x="78938" y="0"/>
                  </a:moveTo>
                  <a:lnTo>
                    <a:pt x="592663" y="0"/>
                  </a:lnTo>
                  <a:cubicBezTo>
                    <a:pt x="636259" y="0"/>
                    <a:pt x="671601" y="35342"/>
                    <a:pt x="671601" y="78938"/>
                  </a:cubicBezTo>
                  <a:lnTo>
                    <a:pt x="671601" y="733862"/>
                  </a:lnTo>
                  <a:cubicBezTo>
                    <a:pt x="671601" y="777458"/>
                    <a:pt x="636259" y="812800"/>
                    <a:pt x="592663" y="812800"/>
                  </a:cubicBezTo>
                  <a:lnTo>
                    <a:pt x="78938" y="812800"/>
                  </a:lnTo>
                  <a:cubicBezTo>
                    <a:pt x="35342" y="812800"/>
                    <a:pt x="0" y="777458"/>
                    <a:pt x="0" y="733862"/>
                  </a:cubicBezTo>
                  <a:lnTo>
                    <a:pt x="0" y="78938"/>
                  </a:lnTo>
                  <a:cubicBezTo>
                    <a:pt x="0" y="35342"/>
                    <a:pt x="35342" y="0"/>
                    <a:pt x="78938" y="0"/>
                  </a:cubicBezTo>
                  <a:close/>
                </a:path>
              </a:pathLst>
            </a:custGeom>
            <a:solidFill>
              <a:srgbClr val="F1F2F2"/>
            </a:solidFill>
          </p:spPr>
          <p:txBody>
            <a:bodyPr/>
            <a:lstStyle/>
            <a:p>
              <a:endParaRPr lang="en-US"/>
            </a:p>
          </p:txBody>
        </p:sp>
        <p:sp>
          <p:nvSpPr>
            <p:cNvPr id="47" name="TextBox 47"/>
            <p:cNvSpPr txBox="1"/>
            <p:nvPr/>
          </p:nvSpPr>
          <p:spPr>
            <a:xfrm>
              <a:off x="0" y="-38100"/>
              <a:ext cx="671601"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389401" y="4323030"/>
            <a:ext cx="15509197" cy="2689524"/>
            <a:chOff x="0" y="-38100"/>
            <a:chExt cx="20678930" cy="3586033"/>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365042" y="189577"/>
              <a:ext cx="2734917" cy="3106405"/>
            </a:xfrm>
            <a:prstGeom prst="rect">
              <a:avLst/>
            </a:prstGeom>
          </p:spPr>
          <p:txBody>
            <a:bodyPr lIns="0" tIns="0" rIns="0" bIns="0" rtlCol="0" anchor="t">
              <a:spAutoFit/>
            </a:bodyPr>
            <a:lstStyle/>
            <a:p>
              <a:pPr>
                <a:lnSpc>
                  <a:spcPts val="2336"/>
                </a:lnSpc>
              </a:pPr>
              <a:r>
                <a:rPr lang="en-US" dirty="0">
                  <a:solidFill>
                    <a:srgbClr val="141418"/>
                  </a:solidFill>
                  <a:latin typeface="Montserrat"/>
                </a:rPr>
                <a:t>2- Deletion:</a:t>
              </a:r>
            </a:p>
            <a:p>
              <a:pPr>
                <a:lnSpc>
                  <a:spcPts val="2336"/>
                </a:lnSpc>
              </a:pPr>
              <a:endParaRPr lang="en-US" dirty="0">
                <a:solidFill>
                  <a:srgbClr val="141418"/>
                </a:solidFill>
                <a:latin typeface="Montserrat"/>
              </a:endParaRPr>
            </a:p>
            <a:p>
              <a:pPr>
                <a:lnSpc>
                  <a:spcPts val="2336"/>
                </a:lnSpc>
              </a:pPr>
              <a:r>
                <a:rPr lang="en-US" dirty="0">
                  <a:solidFill>
                    <a:srgbClr val="141418"/>
                  </a:solidFill>
                  <a:latin typeface="Montserrat"/>
                </a:rPr>
                <a:t> The user should be able to delete and remove the account after registration.</a:t>
              </a:r>
            </a:p>
            <a:p>
              <a:pPr>
                <a:lnSpc>
                  <a:spcPts val="2336"/>
                </a:lnSpc>
              </a:pPr>
              <a:endParaRPr lang="en-US" sz="1611" dirty="0">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8454255" y="4304826"/>
            <a:ext cx="8649228" cy="2707729"/>
            <a:chOff x="0" y="0"/>
            <a:chExt cx="11532304" cy="3610305"/>
          </a:xfrm>
        </p:grpSpPr>
        <p:sp>
          <p:nvSpPr>
            <p:cNvPr id="57" name="TextBox 57"/>
            <p:cNvSpPr txBox="1"/>
            <p:nvPr/>
          </p:nvSpPr>
          <p:spPr>
            <a:xfrm>
              <a:off x="0" y="-28575"/>
              <a:ext cx="2559138" cy="3638880"/>
            </a:xfrm>
            <a:prstGeom prst="rect">
              <a:avLst/>
            </a:prstGeom>
          </p:spPr>
          <p:txBody>
            <a:bodyPr lIns="0" tIns="0" rIns="0" bIns="0" rtlCol="0" anchor="t">
              <a:spAutoFit/>
            </a:bodyPr>
            <a:lstStyle/>
            <a:p>
              <a:pPr>
                <a:lnSpc>
                  <a:spcPts val="1840"/>
                </a:lnSpc>
              </a:pPr>
              <a:r>
                <a:rPr lang="en-US" sz="1269">
                  <a:solidFill>
                    <a:srgbClr val="FFFFFF"/>
                  </a:solidFill>
                  <a:latin typeface="Montserrat"/>
                </a:rPr>
                <a:t>5- Search:</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search for other users' accounts by their unique username ,or posts, using the search bar, and they can search multiple time .</a:t>
              </a:r>
            </a:p>
            <a:p>
              <a:pPr>
                <a:lnSpc>
                  <a:spcPts val="1840"/>
                </a:lnSpc>
              </a:pPr>
              <a:endParaRPr lang="en-US" sz="1269">
                <a:solidFill>
                  <a:srgbClr val="FFFFFF"/>
                </a:solidFill>
                <a:latin typeface="Montserrat"/>
              </a:endParaRPr>
            </a:p>
          </p:txBody>
        </p:sp>
        <p:sp>
          <p:nvSpPr>
            <p:cNvPr id="58" name="TextBox 58"/>
            <p:cNvSpPr txBox="1"/>
            <p:nvPr/>
          </p:nvSpPr>
          <p:spPr>
            <a:xfrm>
              <a:off x="2991055" y="53757"/>
              <a:ext cx="2559138" cy="2722867"/>
            </a:xfrm>
            <a:prstGeom prst="rect">
              <a:avLst/>
            </a:prstGeom>
          </p:spPr>
          <p:txBody>
            <a:bodyPr lIns="0" tIns="0" rIns="0" bIns="0" rtlCol="0" anchor="t">
              <a:spAutoFit/>
            </a:bodyPr>
            <a:lstStyle/>
            <a:p>
              <a:pPr>
                <a:lnSpc>
                  <a:spcPts val="1840"/>
                </a:lnSpc>
              </a:pPr>
              <a:r>
                <a:rPr lang="en-US" sz="1269">
                  <a:solidFill>
                    <a:srgbClr val="FFFFFF"/>
                  </a:solidFill>
                  <a:latin typeface="Montserrat"/>
                </a:rPr>
                <a:t>6- Interaction:</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 The premium and registered user should be able to interact with other users ( e.g: likes, repost, mention, or comment )</a:t>
              </a:r>
            </a:p>
            <a:p>
              <a:pPr>
                <a:lnSpc>
                  <a:spcPts val="1840"/>
                </a:lnSpc>
              </a:pPr>
              <a:endParaRPr lang="en-US" sz="1269">
                <a:solidFill>
                  <a:srgbClr val="FFFFFF"/>
                </a:solidFill>
                <a:latin typeface="Montserrat"/>
              </a:endParaRPr>
            </a:p>
          </p:txBody>
        </p:sp>
        <p:sp>
          <p:nvSpPr>
            <p:cNvPr id="59" name="TextBox 59"/>
            <p:cNvSpPr txBox="1"/>
            <p:nvPr/>
          </p:nvSpPr>
          <p:spPr>
            <a:xfrm>
              <a:off x="5982111"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7- Bookmark:</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bookmark posts and access them privately.</a:t>
              </a:r>
            </a:p>
            <a:p>
              <a:pPr>
                <a:lnSpc>
                  <a:spcPts val="1840"/>
                </a:lnSpc>
              </a:pPr>
              <a:endParaRPr lang="en-US" sz="1269">
                <a:solidFill>
                  <a:srgbClr val="FFFFFF"/>
                </a:solidFill>
                <a:latin typeface="Montserrat"/>
              </a:endParaRPr>
            </a:p>
          </p:txBody>
        </p:sp>
        <p:sp>
          <p:nvSpPr>
            <p:cNvPr id="60" name="TextBox 60"/>
            <p:cNvSpPr txBox="1"/>
            <p:nvPr/>
          </p:nvSpPr>
          <p:spPr>
            <a:xfrm>
              <a:off x="8973166"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8- Direct Messages:</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Users should have message options to use, such as text, photo, video, GIF and voice recording.</a:t>
              </a:r>
            </a:p>
            <a:p>
              <a:pPr>
                <a:lnSpc>
                  <a:spcPts val="1840"/>
                </a:lnSpc>
              </a:pPr>
              <a:endParaRPr lang="en-US" sz="1269">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8453286" y="4139030"/>
            <a:ext cx="3479252" cy="3086100"/>
            <a:chOff x="0" y="0"/>
            <a:chExt cx="916346" cy="812800"/>
          </a:xfrm>
        </p:grpSpPr>
        <p:sp>
          <p:nvSpPr>
            <p:cNvPr id="46" name="Freeform 46"/>
            <p:cNvSpPr/>
            <p:nvPr/>
          </p:nvSpPr>
          <p:spPr>
            <a:xfrm>
              <a:off x="0" y="0"/>
              <a:ext cx="916346" cy="812800"/>
            </a:xfrm>
            <a:custGeom>
              <a:avLst/>
              <a:gdLst/>
              <a:ahLst/>
              <a:cxnLst/>
              <a:rect l="l" t="t" r="r" b="b"/>
              <a:pathLst>
                <a:path w="916346" h="812800">
                  <a:moveTo>
                    <a:pt x="57854" y="0"/>
                  </a:moveTo>
                  <a:lnTo>
                    <a:pt x="858492" y="0"/>
                  </a:lnTo>
                  <a:cubicBezTo>
                    <a:pt x="890444" y="0"/>
                    <a:pt x="916346" y="25902"/>
                    <a:pt x="916346" y="57854"/>
                  </a:cubicBezTo>
                  <a:lnTo>
                    <a:pt x="916346" y="754946"/>
                  </a:lnTo>
                  <a:cubicBezTo>
                    <a:pt x="916346" y="786898"/>
                    <a:pt x="890444" y="812800"/>
                    <a:pt x="858492" y="812800"/>
                  </a:cubicBezTo>
                  <a:lnTo>
                    <a:pt x="57854" y="812800"/>
                  </a:lnTo>
                  <a:cubicBezTo>
                    <a:pt x="25902" y="812800"/>
                    <a:pt x="0" y="786898"/>
                    <a:pt x="0" y="754946"/>
                  </a:cubicBezTo>
                  <a:lnTo>
                    <a:pt x="0" y="57854"/>
                  </a:lnTo>
                  <a:cubicBezTo>
                    <a:pt x="0" y="25902"/>
                    <a:pt x="25902" y="0"/>
                    <a:pt x="57854" y="0"/>
                  </a:cubicBezTo>
                  <a:close/>
                </a:path>
              </a:pathLst>
            </a:custGeom>
            <a:solidFill>
              <a:srgbClr val="F1F2F2"/>
            </a:solidFill>
          </p:spPr>
          <p:txBody>
            <a:bodyPr/>
            <a:lstStyle/>
            <a:p>
              <a:endParaRPr lang="en-US"/>
            </a:p>
          </p:txBody>
        </p:sp>
        <p:sp>
          <p:nvSpPr>
            <p:cNvPr id="47" name="TextBox 47"/>
            <p:cNvSpPr txBox="1"/>
            <p:nvPr/>
          </p:nvSpPr>
          <p:spPr>
            <a:xfrm>
              <a:off x="0" y="-38100"/>
              <a:ext cx="916346"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68600" y="4344535"/>
            <a:ext cx="15350799" cy="2697548"/>
            <a:chOff x="0" y="-38100"/>
            <a:chExt cx="20678930" cy="3596731"/>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681391" y="49465"/>
              <a:ext cx="4376124" cy="3509166"/>
            </a:xfrm>
            <a:prstGeom prst="rect">
              <a:avLst/>
            </a:prstGeom>
          </p:spPr>
          <p:txBody>
            <a:bodyPr wrap="square" lIns="0" tIns="0" rIns="0" bIns="0" rtlCol="0" anchor="t">
              <a:spAutoFit/>
            </a:bodyPr>
            <a:lstStyle/>
            <a:p>
              <a:pPr>
                <a:lnSpc>
                  <a:spcPts val="2336"/>
                </a:lnSpc>
              </a:pPr>
              <a:r>
                <a:rPr lang="en-US" dirty="0">
                  <a:solidFill>
                    <a:srgbClr val="141418"/>
                  </a:solidFill>
                  <a:latin typeface="Montserrat"/>
                </a:rPr>
                <a:t>3- Posting:</a:t>
              </a:r>
            </a:p>
            <a:p>
              <a:pPr>
                <a:lnSpc>
                  <a:spcPts val="2336"/>
                </a:lnSpc>
              </a:pPr>
              <a:endParaRPr lang="en-US" dirty="0">
                <a:solidFill>
                  <a:srgbClr val="141418"/>
                </a:solidFill>
                <a:latin typeface="Montserrat"/>
              </a:endParaRPr>
            </a:p>
            <a:p>
              <a:pPr>
                <a:lnSpc>
                  <a:spcPts val="2336"/>
                </a:lnSpc>
              </a:pPr>
              <a:r>
                <a:rPr lang="en-US" dirty="0">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dirty="0">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8669000" y="4239152"/>
            <a:ext cx="8649228" cy="2707729"/>
            <a:chOff x="0" y="0"/>
            <a:chExt cx="11532304" cy="3610305"/>
          </a:xfrm>
        </p:grpSpPr>
        <p:sp>
          <p:nvSpPr>
            <p:cNvPr id="57" name="TextBox 57"/>
            <p:cNvSpPr txBox="1"/>
            <p:nvPr/>
          </p:nvSpPr>
          <p:spPr>
            <a:xfrm>
              <a:off x="0" y="-28575"/>
              <a:ext cx="2559138" cy="3638880"/>
            </a:xfrm>
            <a:prstGeom prst="rect">
              <a:avLst/>
            </a:prstGeom>
          </p:spPr>
          <p:txBody>
            <a:bodyPr lIns="0" tIns="0" rIns="0" bIns="0" rtlCol="0" anchor="t">
              <a:spAutoFit/>
            </a:bodyPr>
            <a:lstStyle/>
            <a:p>
              <a:pPr>
                <a:lnSpc>
                  <a:spcPts val="1840"/>
                </a:lnSpc>
              </a:pPr>
              <a:r>
                <a:rPr lang="en-US" sz="1269">
                  <a:solidFill>
                    <a:srgbClr val="FFFFFF"/>
                  </a:solidFill>
                  <a:latin typeface="Montserrat"/>
                </a:rPr>
                <a:t>5- Search:</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search for other users' accounts by their unique username ,or posts, using the search bar, and they can search multiple time .</a:t>
              </a:r>
            </a:p>
            <a:p>
              <a:pPr>
                <a:lnSpc>
                  <a:spcPts val="1840"/>
                </a:lnSpc>
              </a:pPr>
              <a:endParaRPr lang="en-US" sz="1269">
                <a:solidFill>
                  <a:srgbClr val="FFFFFF"/>
                </a:solidFill>
                <a:latin typeface="Montserrat"/>
              </a:endParaRPr>
            </a:p>
          </p:txBody>
        </p:sp>
        <p:sp>
          <p:nvSpPr>
            <p:cNvPr id="58" name="TextBox 58"/>
            <p:cNvSpPr txBox="1"/>
            <p:nvPr/>
          </p:nvSpPr>
          <p:spPr>
            <a:xfrm>
              <a:off x="2991055" y="53757"/>
              <a:ext cx="2559138" cy="2722867"/>
            </a:xfrm>
            <a:prstGeom prst="rect">
              <a:avLst/>
            </a:prstGeom>
          </p:spPr>
          <p:txBody>
            <a:bodyPr lIns="0" tIns="0" rIns="0" bIns="0" rtlCol="0" anchor="t">
              <a:spAutoFit/>
            </a:bodyPr>
            <a:lstStyle/>
            <a:p>
              <a:pPr>
                <a:lnSpc>
                  <a:spcPts val="1840"/>
                </a:lnSpc>
              </a:pPr>
              <a:r>
                <a:rPr lang="en-US" sz="1269">
                  <a:solidFill>
                    <a:srgbClr val="FFFFFF"/>
                  </a:solidFill>
                  <a:latin typeface="Montserrat"/>
                </a:rPr>
                <a:t>6- Interaction:</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 The premium and registered user should be able to interact with other users ( e.g: likes, repost, mention, or comment )</a:t>
              </a:r>
            </a:p>
            <a:p>
              <a:pPr>
                <a:lnSpc>
                  <a:spcPts val="1840"/>
                </a:lnSpc>
              </a:pPr>
              <a:endParaRPr lang="en-US" sz="1269">
                <a:solidFill>
                  <a:srgbClr val="FFFFFF"/>
                </a:solidFill>
                <a:latin typeface="Montserrat"/>
              </a:endParaRPr>
            </a:p>
          </p:txBody>
        </p:sp>
        <p:sp>
          <p:nvSpPr>
            <p:cNvPr id="59" name="TextBox 59"/>
            <p:cNvSpPr txBox="1"/>
            <p:nvPr/>
          </p:nvSpPr>
          <p:spPr>
            <a:xfrm>
              <a:off x="5982111"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7- Bookmark:</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bookmark posts and access them privately.</a:t>
              </a:r>
            </a:p>
            <a:p>
              <a:pPr>
                <a:lnSpc>
                  <a:spcPts val="1840"/>
                </a:lnSpc>
              </a:pPr>
              <a:endParaRPr lang="en-US" sz="1269">
                <a:solidFill>
                  <a:srgbClr val="FFFFFF"/>
                </a:solidFill>
                <a:latin typeface="Montserrat"/>
              </a:endParaRPr>
            </a:p>
          </p:txBody>
        </p:sp>
        <p:sp>
          <p:nvSpPr>
            <p:cNvPr id="60" name="TextBox 60"/>
            <p:cNvSpPr txBox="1"/>
            <p:nvPr/>
          </p:nvSpPr>
          <p:spPr>
            <a:xfrm>
              <a:off x="8973166"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8- Direct Messages:</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Users should have message options to use, such as text, photo, video, GIF and voice recording.</a:t>
              </a:r>
            </a:p>
            <a:p>
              <a:pPr>
                <a:lnSpc>
                  <a:spcPts val="1840"/>
                </a:lnSpc>
              </a:pPr>
              <a:endParaRPr lang="en-US" sz="1269">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12571135" y="4139030"/>
            <a:ext cx="4327463" cy="3086100"/>
            <a:chOff x="0" y="0"/>
            <a:chExt cx="1139743" cy="812800"/>
          </a:xfrm>
        </p:grpSpPr>
        <p:sp>
          <p:nvSpPr>
            <p:cNvPr id="46" name="Freeform 46"/>
            <p:cNvSpPr/>
            <p:nvPr/>
          </p:nvSpPr>
          <p:spPr>
            <a:xfrm>
              <a:off x="0" y="0"/>
              <a:ext cx="1139743" cy="812800"/>
            </a:xfrm>
            <a:custGeom>
              <a:avLst/>
              <a:gdLst/>
              <a:ahLst/>
              <a:cxnLst/>
              <a:rect l="l" t="t" r="r" b="b"/>
              <a:pathLst>
                <a:path w="1139743" h="812800">
                  <a:moveTo>
                    <a:pt x="46515" y="0"/>
                  </a:moveTo>
                  <a:lnTo>
                    <a:pt x="1093229" y="0"/>
                  </a:lnTo>
                  <a:cubicBezTo>
                    <a:pt x="1105565" y="0"/>
                    <a:pt x="1117396" y="4901"/>
                    <a:pt x="1126120" y="13624"/>
                  </a:cubicBezTo>
                  <a:cubicBezTo>
                    <a:pt x="1134843" y="22347"/>
                    <a:pt x="1139743" y="34178"/>
                    <a:pt x="1139743" y="46515"/>
                  </a:cubicBezTo>
                  <a:lnTo>
                    <a:pt x="1139743" y="766285"/>
                  </a:lnTo>
                  <a:cubicBezTo>
                    <a:pt x="1139743" y="778622"/>
                    <a:pt x="1134843" y="790453"/>
                    <a:pt x="1126120" y="799176"/>
                  </a:cubicBezTo>
                  <a:cubicBezTo>
                    <a:pt x="1117396" y="807899"/>
                    <a:pt x="1105565" y="812800"/>
                    <a:pt x="1093229" y="812800"/>
                  </a:cubicBezTo>
                  <a:lnTo>
                    <a:pt x="46515" y="812800"/>
                  </a:lnTo>
                  <a:cubicBezTo>
                    <a:pt x="34178" y="812800"/>
                    <a:pt x="22347" y="807899"/>
                    <a:pt x="13624" y="799176"/>
                  </a:cubicBezTo>
                  <a:cubicBezTo>
                    <a:pt x="4901" y="790453"/>
                    <a:pt x="0" y="778622"/>
                    <a:pt x="0" y="766285"/>
                  </a:cubicBezTo>
                  <a:lnTo>
                    <a:pt x="0" y="46515"/>
                  </a:lnTo>
                  <a:cubicBezTo>
                    <a:pt x="0" y="34178"/>
                    <a:pt x="4901" y="22347"/>
                    <a:pt x="13624" y="13624"/>
                  </a:cubicBezTo>
                  <a:cubicBezTo>
                    <a:pt x="22347" y="4901"/>
                    <a:pt x="34178" y="0"/>
                    <a:pt x="46515" y="0"/>
                  </a:cubicBezTo>
                  <a:close/>
                </a:path>
              </a:pathLst>
            </a:custGeom>
            <a:solidFill>
              <a:srgbClr val="F1F2F2"/>
            </a:solidFill>
          </p:spPr>
          <p:txBody>
            <a:bodyPr/>
            <a:lstStyle/>
            <a:p>
              <a:endParaRPr lang="en-US" dirty="0"/>
            </a:p>
          </p:txBody>
        </p:sp>
        <p:sp>
          <p:nvSpPr>
            <p:cNvPr id="47" name="TextBox 47"/>
            <p:cNvSpPr txBox="1"/>
            <p:nvPr/>
          </p:nvSpPr>
          <p:spPr>
            <a:xfrm>
              <a:off x="0" y="-38100"/>
              <a:ext cx="1139743"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21845" y="4321408"/>
            <a:ext cx="15152443" cy="3127569"/>
            <a:chOff x="0" y="-63440"/>
            <a:chExt cx="20203260" cy="3611373"/>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138863" y="-63440"/>
              <a:ext cx="5064397" cy="3509164"/>
            </a:xfrm>
            <a:prstGeom prst="rect">
              <a:avLst/>
            </a:prstGeom>
          </p:spPr>
          <p:txBody>
            <a:bodyPr wrap="square" lIns="0" tIns="0" rIns="0" bIns="0" rtlCol="0" anchor="t">
              <a:spAutoFit/>
            </a:bodyPr>
            <a:lstStyle/>
            <a:p>
              <a:pPr>
                <a:lnSpc>
                  <a:spcPts val="2336"/>
                </a:lnSpc>
              </a:pPr>
              <a:r>
                <a:rPr lang="en-US" dirty="0">
                  <a:solidFill>
                    <a:srgbClr val="141418"/>
                  </a:solidFill>
                  <a:latin typeface="Montserrat"/>
                </a:rPr>
                <a:t>4- Follow or Unfollow:</a:t>
              </a:r>
            </a:p>
            <a:p>
              <a:pPr>
                <a:lnSpc>
                  <a:spcPts val="2336"/>
                </a:lnSpc>
              </a:pPr>
              <a:endParaRPr lang="en-US" dirty="0">
                <a:solidFill>
                  <a:srgbClr val="141418"/>
                </a:solidFill>
                <a:latin typeface="Montserrat"/>
              </a:endParaRPr>
            </a:p>
            <a:p>
              <a:pPr>
                <a:lnSpc>
                  <a:spcPts val="2336"/>
                </a:lnSpc>
              </a:pPr>
              <a:r>
                <a:rPr lang="en-US" dirty="0">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dirty="0">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8516600" y="4281090"/>
            <a:ext cx="8649228" cy="2707729"/>
            <a:chOff x="0" y="0"/>
            <a:chExt cx="11532304" cy="3610305"/>
          </a:xfrm>
        </p:grpSpPr>
        <p:sp>
          <p:nvSpPr>
            <p:cNvPr id="57" name="TextBox 57"/>
            <p:cNvSpPr txBox="1"/>
            <p:nvPr/>
          </p:nvSpPr>
          <p:spPr>
            <a:xfrm>
              <a:off x="0" y="-28575"/>
              <a:ext cx="2559138" cy="3638880"/>
            </a:xfrm>
            <a:prstGeom prst="rect">
              <a:avLst/>
            </a:prstGeom>
          </p:spPr>
          <p:txBody>
            <a:bodyPr lIns="0" tIns="0" rIns="0" bIns="0" rtlCol="0" anchor="t">
              <a:spAutoFit/>
            </a:bodyPr>
            <a:lstStyle/>
            <a:p>
              <a:pPr>
                <a:lnSpc>
                  <a:spcPts val="1840"/>
                </a:lnSpc>
              </a:pPr>
              <a:r>
                <a:rPr lang="en-US" sz="1269" dirty="0">
                  <a:solidFill>
                    <a:srgbClr val="FFFFFF"/>
                  </a:solidFill>
                  <a:latin typeface="Montserrat"/>
                </a:rPr>
                <a:t>5- Search:</a:t>
              </a:r>
            </a:p>
            <a:p>
              <a:pPr>
                <a:lnSpc>
                  <a:spcPts val="1840"/>
                </a:lnSpc>
              </a:pPr>
              <a:endParaRPr lang="en-US" sz="1269" dirty="0">
                <a:solidFill>
                  <a:srgbClr val="FFFFFF"/>
                </a:solidFill>
                <a:latin typeface="Montserrat"/>
              </a:endParaRPr>
            </a:p>
            <a:p>
              <a:pPr>
                <a:lnSpc>
                  <a:spcPts val="1840"/>
                </a:lnSpc>
              </a:pPr>
              <a:r>
                <a:rPr lang="en-US" sz="1269" dirty="0">
                  <a:solidFill>
                    <a:srgbClr val="FFFFFF"/>
                  </a:solidFill>
                  <a:latin typeface="Montserrat"/>
                </a:rPr>
                <a:t>The premium and registered user should be able to search for other users' accounts by their unique username ,or posts, using the search bar, and they can search multiple time .</a:t>
              </a:r>
            </a:p>
            <a:p>
              <a:pPr>
                <a:lnSpc>
                  <a:spcPts val="1840"/>
                </a:lnSpc>
              </a:pPr>
              <a:endParaRPr lang="en-US" sz="1269" dirty="0">
                <a:solidFill>
                  <a:srgbClr val="FFFFFF"/>
                </a:solidFill>
                <a:latin typeface="Montserrat"/>
              </a:endParaRPr>
            </a:p>
          </p:txBody>
        </p:sp>
        <p:sp>
          <p:nvSpPr>
            <p:cNvPr id="58" name="TextBox 58"/>
            <p:cNvSpPr txBox="1"/>
            <p:nvPr/>
          </p:nvSpPr>
          <p:spPr>
            <a:xfrm>
              <a:off x="2991055" y="53757"/>
              <a:ext cx="2559138" cy="2722867"/>
            </a:xfrm>
            <a:prstGeom prst="rect">
              <a:avLst/>
            </a:prstGeom>
          </p:spPr>
          <p:txBody>
            <a:bodyPr lIns="0" tIns="0" rIns="0" bIns="0" rtlCol="0" anchor="t">
              <a:spAutoFit/>
            </a:bodyPr>
            <a:lstStyle/>
            <a:p>
              <a:pPr>
                <a:lnSpc>
                  <a:spcPts val="1840"/>
                </a:lnSpc>
              </a:pPr>
              <a:r>
                <a:rPr lang="en-US" sz="1269">
                  <a:solidFill>
                    <a:srgbClr val="FFFFFF"/>
                  </a:solidFill>
                  <a:latin typeface="Montserrat"/>
                </a:rPr>
                <a:t>6- Interaction:</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 The premium and registered user should be able to interact with other users ( e.g: likes, repost, mention, or comment )</a:t>
              </a:r>
            </a:p>
            <a:p>
              <a:pPr>
                <a:lnSpc>
                  <a:spcPts val="1840"/>
                </a:lnSpc>
              </a:pPr>
              <a:endParaRPr lang="en-US" sz="1269">
                <a:solidFill>
                  <a:srgbClr val="FFFFFF"/>
                </a:solidFill>
                <a:latin typeface="Montserrat"/>
              </a:endParaRPr>
            </a:p>
          </p:txBody>
        </p:sp>
        <p:sp>
          <p:nvSpPr>
            <p:cNvPr id="59" name="TextBox 59"/>
            <p:cNvSpPr txBox="1"/>
            <p:nvPr/>
          </p:nvSpPr>
          <p:spPr>
            <a:xfrm>
              <a:off x="5982111"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7- Bookmark:</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The premium and registered user should be able to bookmark posts and access them privately.</a:t>
              </a:r>
            </a:p>
            <a:p>
              <a:pPr>
                <a:lnSpc>
                  <a:spcPts val="1840"/>
                </a:lnSpc>
              </a:pPr>
              <a:endParaRPr lang="en-US" sz="1269">
                <a:solidFill>
                  <a:srgbClr val="FFFFFF"/>
                </a:solidFill>
                <a:latin typeface="Montserrat"/>
              </a:endParaRPr>
            </a:p>
          </p:txBody>
        </p:sp>
        <p:sp>
          <p:nvSpPr>
            <p:cNvPr id="60" name="TextBox 60"/>
            <p:cNvSpPr txBox="1"/>
            <p:nvPr/>
          </p:nvSpPr>
          <p:spPr>
            <a:xfrm>
              <a:off x="8973166" y="-4523"/>
              <a:ext cx="2559138" cy="2417529"/>
            </a:xfrm>
            <a:prstGeom prst="rect">
              <a:avLst/>
            </a:prstGeom>
          </p:spPr>
          <p:txBody>
            <a:bodyPr lIns="0" tIns="0" rIns="0" bIns="0" rtlCol="0" anchor="t">
              <a:spAutoFit/>
            </a:bodyPr>
            <a:lstStyle/>
            <a:p>
              <a:pPr>
                <a:lnSpc>
                  <a:spcPts val="1840"/>
                </a:lnSpc>
              </a:pPr>
              <a:r>
                <a:rPr lang="en-US" sz="1269">
                  <a:solidFill>
                    <a:srgbClr val="FFFFFF"/>
                  </a:solidFill>
                  <a:latin typeface="Montserrat"/>
                </a:rPr>
                <a:t>8- Direct Messages:</a:t>
              </a:r>
            </a:p>
            <a:p>
              <a:pPr>
                <a:lnSpc>
                  <a:spcPts val="1840"/>
                </a:lnSpc>
              </a:pPr>
              <a:endParaRPr lang="en-US" sz="1269">
                <a:solidFill>
                  <a:srgbClr val="FFFFFF"/>
                </a:solidFill>
                <a:latin typeface="Montserrat"/>
              </a:endParaRPr>
            </a:p>
            <a:p>
              <a:pPr>
                <a:lnSpc>
                  <a:spcPts val="1840"/>
                </a:lnSpc>
              </a:pPr>
              <a:r>
                <a:rPr lang="en-US" sz="1269">
                  <a:solidFill>
                    <a:srgbClr val="FFFFFF"/>
                  </a:solidFill>
                  <a:latin typeface="Montserrat"/>
                </a:rPr>
                <a:t>Users should have message options to use, such as text, photo, video, GIF and voice recording.</a:t>
              </a:r>
            </a:p>
            <a:p>
              <a:pPr>
                <a:lnSpc>
                  <a:spcPts val="1840"/>
                </a:lnSpc>
              </a:pPr>
              <a:endParaRPr lang="en-US" sz="1269">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858540" y="4119005"/>
            <a:ext cx="4793469" cy="3086100"/>
            <a:chOff x="0" y="0"/>
            <a:chExt cx="1262477" cy="812800"/>
          </a:xfrm>
        </p:grpSpPr>
        <p:sp>
          <p:nvSpPr>
            <p:cNvPr id="46" name="Freeform 46"/>
            <p:cNvSpPr/>
            <p:nvPr/>
          </p:nvSpPr>
          <p:spPr>
            <a:xfrm>
              <a:off x="0" y="0"/>
              <a:ext cx="1262477" cy="812800"/>
            </a:xfrm>
            <a:custGeom>
              <a:avLst/>
              <a:gdLst/>
              <a:ahLst/>
              <a:cxnLst/>
              <a:rect l="l" t="t" r="r" b="b"/>
              <a:pathLst>
                <a:path w="1262477" h="812800">
                  <a:moveTo>
                    <a:pt x="41993" y="0"/>
                  </a:moveTo>
                  <a:lnTo>
                    <a:pt x="1220485" y="0"/>
                  </a:lnTo>
                  <a:cubicBezTo>
                    <a:pt x="1231622" y="0"/>
                    <a:pt x="1242303" y="4424"/>
                    <a:pt x="1250178" y="12299"/>
                  </a:cubicBezTo>
                  <a:cubicBezTo>
                    <a:pt x="1258053" y="20174"/>
                    <a:pt x="1262477" y="30855"/>
                    <a:pt x="1262477" y="41993"/>
                  </a:cubicBezTo>
                  <a:lnTo>
                    <a:pt x="1262477" y="770807"/>
                  </a:lnTo>
                  <a:cubicBezTo>
                    <a:pt x="1262477" y="781945"/>
                    <a:pt x="1258053" y="792626"/>
                    <a:pt x="1250178" y="800501"/>
                  </a:cubicBezTo>
                  <a:cubicBezTo>
                    <a:pt x="1242303" y="808376"/>
                    <a:pt x="1231622" y="812800"/>
                    <a:pt x="1220485" y="812800"/>
                  </a:cubicBezTo>
                  <a:lnTo>
                    <a:pt x="41993" y="812800"/>
                  </a:lnTo>
                  <a:cubicBezTo>
                    <a:pt x="30855" y="812800"/>
                    <a:pt x="20174" y="808376"/>
                    <a:pt x="12299" y="800501"/>
                  </a:cubicBezTo>
                  <a:cubicBezTo>
                    <a:pt x="4424" y="792626"/>
                    <a:pt x="0" y="781945"/>
                    <a:pt x="0" y="770807"/>
                  </a:cubicBezTo>
                  <a:lnTo>
                    <a:pt x="0" y="41993"/>
                  </a:lnTo>
                  <a:cubicBezTo>
                    <a:pt x="0" y="30855"/>
                    <a:pt x="4424" y="20174"/>
                    <a:pt x="12299" y="12299"/>
                  </a:cubicBezTo>
                  <a:cubicBezTo>
                    <a:pt x="20174" y="4424"/>
                    <a:pt x="30855" y="0"/>
                    <a:pt x="41993" y="0"/>
                  </a:cubicBezTo>
                  <a:close/>
                </a:path>
              </a:pathLst>
            </a:custGeom>
            <a:solidFill>
              <a:srgbClr val="F1F2F2"/>
            </a:solidFill>
          </p:spPr>
          <p:txBody>
            <a:bodyPr/>
            <a:lstStyle/>
            <a:p>
              <a:endParaRPr lang="en-US"/>
            </a:p>
          </p:txBody>
        </p:sp>
        <p:sp>
          <p:nvSpPr>
            <p:cNvPr id="47" name="TextBox 47"/>
            <p:cNvSpPr txBox="1"/>
            <p:nvPr/>
          </p:nvSpPr>
          <p:spPr>
            <a:xfrm>
              <a:off x="0" y="-38100"/>
              <a:ext cx="1262477"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738599" y="4351605"/>
            <a:ext cx="15509197" cy="2660950"/>
            <a:chOff x="0" y="0"/>
            <a:chExt cx="20678930" cy="3547934"/>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251160" y="4188739"/>
            <a:ext cx="16247651" cy="3086029"/>
            <a:chOff x="296613" y="-47625"/>
            <a:chExt cx="21663535" cy="4114703"/>
          </a:xfrm>
        </p:grpSpPr>
        <p:sp>
          <p:nvSpPr>
            <p:cNvPr id="57" name="TextBox 57"/>
            <p:cNvSpPr txBox="1"/>
            <p:nvPr/>
          </p:nvSpPr>
          <p:spPr>
            <a:xfrm>
              <a:off x="296613" y="253641"/>
              <a:ext cx="5090087" cy="3813437"/>
            </a:xfrm>
            <a:prstGeom prst="rect">
              <a:avLst/>
            </a:prstGeom>
          </p:spPr>
          <p:txBody>
            <a:bodyPr wrap="square" lIns="0" tIns="0" rIns="0" bIns="0" rtlCol="0" anchor="t">
              <a:spAutoFit/>
            </a:bodyPr>
            <a:lstStyle/>
            <a:p>
              <a:pPr>
                <a:lnSpc>
                  <a:spcPts val="2510"/>
                </a:lnSpc>
              </a:pPr>
              <a:r>
                <a:rPr lang="en-US" dirty="0">
                  <a:solidFill>
                    <a:srgbClr val="141418"/>
                  </a:solidFill>
                  <a:latin typeface="Montserrat"/>
                </a:rPr>
                <a:t>5- Search:</a:t>
              </a:r>
            </a:p>
            <a:p>
              <a:pPr>
                <a:lnSpc>
                  <a:spcPts val="2510"/>
                </a:lnSpc>
              </a:pPr>
              <a:endParaRPr lang="en-US" dirty="0">
                <a:solidFill>
                  <a:srgbClr val="141418"/>
                </a:solidFill>
                <a:latin typeface="Montserrat"/>
              </a:endParaRPr>
            </a:p>
            <a:p>
              <a:pPr>
                <a:lnSpc>
                  <a:spcPts val="2510"/>
                </a:lnSpc>
              </a:pPr>
              <a:r>
                <a:rPr lang="en-US" dirty="0">
                  <a:solidFill>
                    <a:srgbClr val="141418"/>
                  </a:solidFill>
                  <a:latin typeface="Montserrat"/>
                </a:rPr>
                <a:t>The premium and registered user should be able to search for other users' accounts by their unique username ,or posts, using the search bar, and they can search multiple time .</a:t>
              </a:r>
            </a:p>
            <a:p>
              <a:pPr>
                <a:lnSpc>
                  <a:spcPts val="2510"/>
                </a:lnSpc>
              </a:pPr>
              <a:endParaRPr lang="en-US" sz="1731" dirty="0">
                <a:solidFill>
                  <a:srgbClr val="141418"/>
                </a:solidFill>
                <a:latin typeface="Montserrat"/>
              </a:endParaRPr>
            </a:p>
          </p:txBody>
        </p:sp>
        <p:sp>
          <p:nvSpPr>
            <p:cNvPr id="58" name="TextBox 58"/>
            <p:cNvSpPr txBox="1"/>
            <p:nvPr/>
          </p:nvSpPr>
          <p:spPr>
            <a:xfrm>
              <a:off x="7215352" y="-47625"/>
              <a:ext cx="4162985"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6- Interaction:</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 The premium and registered user should be able to interact with other users ( e.g: likes, repost, mention, or comment )</a:t>
              </a:r>
            </a:p>
            <a:p>
              <a:pPr>
                <a:lnSpc>
                  <a:spcPts val="2655"/>
                </a:lnSpc>
              </a:pPr>
              <a:endParaRPr lang="en-US" sz="1831">
                <a:solidFill>
                  <a:srgbClr val="141418"/>
                </a:solidFill>
                <a:latin typeface="Montserrat"/>
              </a:endParaRPr>
            </a:p>
          </p:txBody>
        </p:sp>
        <p:sp>
          <p:nvSpPr>
            <p:cNvPr id="59" name="TextBox 59"/>
            <p:cNvSpPr txBox="1"/>
            <p:nvPr/>
          </p:nvSpPr>
          <p:spPr>
            <a:xfrm>
              <a:off x="13129320" y="-47625"/>
              <a:ext cx="3667220"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7- Bookmark:</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The premium and registered user should be able to bookmark posts and access them privately.</a:t>
              </a:r>
            </a:p>
            <a:p>
              <a:pPr>
                <a:lnSpc>
                  <a:spcPts val="2655"/>
                </a:lnSpc>
              </a:pPr>
              <a:endParaRPr lang="en-US" sz="1831">
                <a:solidFill>
                  <a:srgbClr val="141418"/>
                </a:solidFill>
                <a:latin typeface="Montserrat"/>
              </a:endParaRPr>
            </a:p>
          </p:txBody>
        </p:sp>
        <p:sp>
          <p:nvSpPr>
            <p:cNvPr id="60" name="TextBox 60"/>
            <p:cNvSpPr txBox="1"/>
            <p:nvPr/>
          </p:nvSpPr>
          <p:spPr>
            <a:xfrm>
              <a:off x="18268140" y="-47625"/>
              <a:ext cx="3692008"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8- Direct Messages:</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Users should have message options to use, such as text, photo, video, GIF and voice recording.</a:t>
              </a:r>
            </a:p>
            <a:p>
              <a:pPr>
                <a:lnSpc>
                  <a:spcPts val="2655"/>
                </a:lnSpc>
              </a:pPr>
              <a:endParaRPr lang="en-US" sz="1831">
                <a:solidFill>
                  <a:srgbClr val="141418"/>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6031205" y="4024900"/>
            <a:ext cx="3640105" cy="3086100"/>
            <a:chOff x="0" y="0"/>
            <a:chExt cx="958711" cy="812800"/>
          </a:xfrm>
        </p:grpSpPr>
        <p:sp>
          <p:nvSpPr>
            <p:cNvPr id="46" name="Freeform 46"/>
            <p:cNvSpPr/>
            <p:nvPr/>
          </p:nvSpPr>
          <p:spPr>
            <a:xfrm>
              <a:off x="0" y="0"/>
              <a:ext cx="958711" cy="812800"/>
            </a:xfrm>
            <a:custGeom>
              <a:avLst/>
              <a:gdLst/>
              <a:ahLst/>
              <a:cxnLst/>
              <a:rect l="l" t="t" r="r" b="b"/>
              <a:pathLst>
                <a:path w="958711" h="812800">
                  <a:moveTo>
                    <a:pt x="55298" y="0"/>
                  </a:moveTo>
                  <a:lnTo>
                    <a:pt x="903413" y="0"/>
                  </a:lnTo>
                  <a:cubicBezTo>
                    <a:pt x="918079" y="0"/>
                    <a:pt x="932144" y="5826"/>
                    <a:pt x="942514" y="16196"/>
                  </a:cubicBezTo>
                  <a:cubicBezTo>
                    <a:pt x="952885" y="26567"/>
                    <a:pt x="958711" y="40632"/>
                    <a:pt x="958711" y="55298"/>
                  </a:cubicBezTo>
                  <a:lnTo>
                    <a:pt x="958711" y="757502"/>
                  </a:lnTo>
                  <a:cubicBezTo>
                    <a:pt x="958711" y="772168"/>
                    <a:pt x="952885" y="786233"/>
                    <a:pt x="942514" y="796604"/>
                  </a:cubicBezTo>
                  <a:cubicBezTo>
                    <a:pt x="932144" y="806974"/>
                    <a:pt x="918079" y="812800"/>
                    <a:pt x="903413" y="812800"/>
                  </a:cubicBezTo>
                  <a:lnTo>
                    <a:pt x="55298" y="812800"/>
                  </a:lnTo>
                  <a:cubicBezTo>
                    <a:pt x="40632" y="812800"/>
                    <a:pt x="26567" y="806974"/>
                    <a:pt x="16196" y="796604"/>
                  </a:cubicBezTo>
                  <a:cubicBezTo>
                    <a:pt x="5826" y="786233"/>
                    <a:pt x="0" y="772168"/>
                    <a:pt x="0" y="757502"/>
                  </a:cubicBezTo>
                  <a:lnTo>
                    <a:pt x="0" y="55298"/>
                  </a:lnTo>
                  <a:cubicBezTo>
                    <a:pt x="0" y="40632"/>
                    <a:pt x="5826" y="26567"/>
                    <a:pt x="16196" y="16196"/>
                  </a:cubicBezTo>
                  <a:cubicBezTo>
                    <a:pt x="26567" y="5826"/>
                    <a:pt x="40632" y="0"/>
                    <a:pt x="55298" y="0"/>
                  </a:cubicBezTo>
                  <a:close/>
                </a:path>
              </a:pathLst>
            </a:custGeom>
            <a:solidFill>
              <a:srgbClr val="F1F2F2"/>
            </a:solidFill>
          </p:spPr>
          <p:txBody>
            <a:bodyPr/>
            <a:lstStyle/>
            <a:p>
              <a:endParaRPr lang="en-US"/>
            </a:p>
          </p:txBody>
        </p:sp>
        <p:sp>
          <p:nvSpPr>
            <p:cNvPr id="47" name="TextBox 47"/>
            <p:cNvSpPr txBox="1"/>
            <p:nvPr/>
          </p:nvSpPr>
          <p:spPr>
            <a:xfrm>
              <a:off x="0" y="-38100"/>
              <a:ext cx="958711"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738599" y="4351605"/>
            <a:ext cx="15509197" cy="2660950"/>
            <a:chOff x="0" y="0"/>
            <a:chExt cx="20678930" cy="3547934"/>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028700" y="4188739"/>
            <a:ext cx="16470111" cy="2766767"/>
            <a:chOff x="0" y="-47625"/>
            <a:chExt cx="21960148" cy="3689022"/>
          </a:xfrm>
        </p:grpSpPr>
        <p:sp>
          <p:nvSpPr>
            <p:cNvPr id="57" name="TextBox 57"/>
            <p:cNvSpPr txBox="1"/>
            <p:nvPr/>
          </p:nvSpPr>
          <p:spPr>
            <a:xfrm>
              <a:off x="0" y="256720"/>
              <a:ext cx="6096470" cy="3325926"/>
            </a:xfrm>
            <a:prstGeom prst="rect">
              <a:avLst/>
            </a:prstGeom>
          </p:spPr>
          <p:txBody>
            <a:bodyPr lIns="0" tIns="0" rIns="0" bIns="0" rtlCol="0" anchor="t">
              <a:spAutoFit/>
            </a:bodyPr>
            <a:lstStyle/>
            <a:p>
              <a:pPr>
                <a:lnSpc>
                  <a:spcPts val="2510"/>
                </a:lnSpc>
              </a:pPr>
              <a:r>
                <a:rPr lang="en-US" sz="1731">
                  <a:solidFill>
                    <a:srgbClr val="141418"/>
                  </a:solidFill>
                  <a:latin typeface="Montserrat"/>
                </a:rPr>
                <a:t>5- Search:</a:t>
              </a:r>
            </a:p>
            <a:p>
              <a:pPr>
                <a:lnSpc>
                  <a:spcPts val="2510"/>
                </a:lnSpc>
              </a:pPr>
              <a:endParaRPr lang="en-US" sz="1731">
                <a:solidFill>
                  <a:srgbClr val="141418"/>
                </a:solidFill>
                <a:latin typeface="Montserrat"/>
              </a:endParaRPr>
            </a:p>
            <a:p>
              <a:pPr>
                <a:lnSpc>
                  <a:spcPts val="2510"/>
                </a:lnSpc>
              </a:pPr>
              <a:r>
                <a:rPr lang="en-US" sz="1731">
                  <a:solidFill>
                    <a:srgbClr val="141418"/>
                  </a:solidFill>
                  <a:latin typeface="Montserrat"/>
                </a:rPr>
                <a:t>The premium and registered user should be able to search for other users' accounts by their unique username ,or posts, using the search bar, and they can search multiple time .</a:t>
              </a:r>
            </a:p>
            <a:p>
              <a:pPr>
                <a:lnSpc>
                  <a:spcPts val="2510"/>
                </a:lnSpc>
              </a:pPr>
              <a:endParaRPr lang="en-US" sz="1731">
                <a:solidFill>
                  <a:srgbClr val="141418"/>
                </a:solidFill>
                <a:latin typeface="Montserrat"/>
              </a:endParaRPr>
            </a:p>
          </p:txBody>
        </p:sp>
        <p:sp>
          <p:nvSpPr>
            <p:cNvPr id="58" name="TextBox 58"/>
            <p:cNvSpPr txBox="1"/>
            <p:nvPr/>
          </p:nvSpPr>
          <p:spPr>
            <a:xfrm>
              <a:off x="7252899" y="-13877"/>
              <a:ext cx="4162985" cy="3655274"/>
            </a:xfrm>
            <a:prstGeom prst="rect">
              <a:avLst/>
            </a:prstGeom>
          </p:spPr>
          <p:txBody>
            <a:bodyPr lIns="0" tIns="0" rIns="0" bIns="0" rtlCol="0" anchor="t">
              <a:spAutoFit/>
            </a:bodyPr>
            <a:lstStyle/>
            <a:p>
              <a:pPr>
                <a:lnSpc>
                  <a:spcPts val="2655"/>
                </a:lnSpc>
              </a:pPr>
              <a:r>
                <a:rPr lang="en-US" dirty="0">
                  <a:solidFill>
                    <a:srgbClr val="141418"/>
                  </a:solidFill>
                  <a:latin typeface="Montserrat"/>
                </a:rPr>
                <a:t>6- Interaction:</a:t>
              </a:r>
            </a:p>
            <a:p>
              <a:pPr>
                <a:lnSpc>
                  <a:spcPts val="2655"/>
                </a:lnSpc>
              </a:pPr>
              <a:endParaRPr lang="en-US" dirty="0">
                <a:solidFill>
                  <a:srgbClr val="141418"/>
                </a:solidFill>
                <a:latin typeface="Montserrat"/>
              </a:endParaRPr>
            </a:p>
            <a:p>
              <a:pPr>
                <a:lnSpc>
                  <a:spcPts val="2655"/>
                </a:lnSpc>
              </a:pPr>
              <a:r>
                <a:rPr lang="en-US" dirty="0">
                  <a:solidFill>
                    <a:srgbClr val="141418"/>
                  </a:solidFill>
                  <a:latin typeface="Montserrat"/>
                </a:rPr>
                <a:t> The premium and registered user should be able to interact with other users ( </a:t>
              </a:r>
              <a:r>
                <a:rPr lang="en-US" dirty="0" err="1">
                  <a:solidFill>
                    <a:srgbClr val="141418"/>
                  </a:solidFill>
                  <a:latin typeface="Montserrat"/>
                </a:rPr>
                <a:t>e.g</a:t>
              </a:r>
              <a:r>
                <a:rPr lang="en-US" dirty="0">
                  <a:solidFill>
                    <a:srgbClr val="141418"/>
                  </a:solidFill>
                  <a:latin typeface="Montserrat"/>
                </a:rPr>
                <a:t>: likes, repost, mention, or comment )</a:t>
              </a:r>
            </a:p>
            <a:p>
              <a:pPr>
                <a:lnSpc>
                  <a:spcPts val="2655"/>
                </a:lnSpc>
              </a:pPr>
              <a:endParaRPr lang="en-US" sz="1831" dirty="0">
                <a:solidFill>
                  <a:srgbClr val="141418"/>
                </a:solidFill>
                <a:latin typeface="Montserrat"/>
              </a:endParaRPr>
            </a:p>
          </p:txBody>
        </p:sp>
        <p:sp>
          <p:nvSpPr>
            <p:cNvPr id="59" name="TextBox 59"/>
            <p:cNvSpPr txBox="1"/>
            <p:nvPr/>
          </p:nvSpPr>
          <p:spPr>
            <a:xfrm>
              <a:off x="13129320" y="-47625"/>
              <a:ext cx="3667220"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7- Bookmark:</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The premium and registered user should be able to bookmark posts and access them privately.</a:t>
              </a:r>
            </a:p>
            <a:p>
              <a:pPr>
                <a:lnSpc>
                  <a:spcPts val="2655"/>
                </a:lnSpc>
              </a:pPr>
              <a:endParaRPr lang="en-US" sz="1831">
                <a:solidFill>
                  <a:srgbClr val="141418"/>
                </a:solidFill>
                <a:latin typeface="Montserrat"/>
              </a:endParaRPr>
            </a:p>
          </p:txBody>
        </p:sp>
        <p:sp>
          <p:nvSpPr>
            <p:cNvPr id="60" name="TextBox 60"/>
            <p:cNvSpPr txBox="1"/>
            <p:nvPr/>
          </p:nvSpPr>
          <p:spPr>
            <a:xfrm>
              <a:off x="18268140" y="-47625"/>
              <a:ext cx="3692008"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8- Direct Messages:</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Users should have message options to use, such as text, photo, video, GIF and voice recording.</a:t>
              </a:r>
            </a:p>
            <a:p>
              <a:pPr>
                <a:lnSpc>
                  <a:spcPts val="2655"/>
                </a:lnSpc>
              </a:pPr>
              <a:endParaRPr lang="en-US" sz="1831">
                <a:solidFill>
                  <a:srgbClr val="141418"/>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398846">
            <a:off x="889274" y="500216"/>
            <a:ext cx="16509453" cy="9286567"/>
          </a:xfrm>
          <a:custGeom>
            <a:avLst/>
            <a:gdLst/>
            <a:ahLst/>
            <a:cxnLst/>
            <a:rect l="l" t="t" r="r" b="b"/>
            <a:pathLst>
              <a:path w="16509453" h="9286567">
                <a:moveTo>
                  <a:pt x="0" y="0"/>
                </a:moveTo>
                <a:lnTo>
                  <a:pt x="16509452" y="0"/>
                </a:lnTo>
                <a:lnTo>
                  <a:pt x="16509452" y="9286568"/>
                </a:lnTo>
                <a:lnTo>
                  <a:pt x="0" y="9286568"/>
                </a:lnTo>
                <a:lnTo>
                  <a:pt x="0" y="0"/>
                </a:lnTo>
                <a:close/>
              </a:path>
            </a:pathLst>
          </a:custGeom>
          <a:blipFill>
            <a:blip r:embed="rId2"/>
            <a:stretch>
              <a:fillRect/>
            </a:stretch>
          </a:blipFill>
        </p:spPr>
        <p:txBody>
          <a:bodyPr/>
          <a:lstStyle/>
          <a:p>
            <a:endParaRPr lang="en-US"/>
          </a:p>
        </p:txBody>
      </p:sp>
      <p:sp>
        <p:nvSpPr>
          <p:cNvPr id="3" name="Freeform 3"/>
          <p:cNvSpPr/>
          <p:nvPr/>
        </p:nvSpPr>
        <p:spPr>
          <a:xfrm rot="-5400000">
            <a:off x="889274" y="500216"/>
            <a:ext cx="16573596" cy="9322648"/>
          </a:xfrm>
          <a:custGeom>
            <a:avLst/>
            <a:gdLst/>
            <a:ahLst/>
            <a:cxnLst/>
            <a:rect l="l" t="t" r="r" b="b"/>
            <a:pathLst>
              <a:path w="16573596" h="9322648">
                <a:moveTo>
                  <a:pt x="0" y="0"/>
                </a:moveTo>
                <a:lnTo>
                  <a:pt x="16573596" y="0"/>
                </a:lnTo>
                <a:lnTo>
                  <a:pt x="16573596" y="9322648"/>
                </a:lnTo>
                <a:lnTo>
                  <a:pt x="0" y="9322648"/>
                </a:lnTo>
                <a:lnTo>
                  <a:pt x="0" y="0"/>
                </a:lnTo>
                <a:close/>
              </a:path>
            </a:pathLst>
          </a:custGeom>
          <a:blipFill>
            <a:blip r:embed="rId3"/>
            <a:stretch>
              <a:fillRect/>
            </a:stretch>
          </a:blipFill>
        </p:spPr>
        <p:txBody>
          <a:bodyPr/>
          <a:lstStyle/>
          <a:p>
            <a:endParaRPr lang="en-US"/>
          </a:p>
        </p:txBody>
      </p:sp>
      <p:sp>
        <p:nvSpPr>
          <p:cNvPr id="4" name="Freeform 4"/>
          <p:cNvSpPr/>
          <p:nvPr/>
        </p:nvSpPr>
        <p:spPr>
          <a:xfrm rot="3817393">
            <a:off x="1050886" y="671424"/>
            <a:ext cx="16186228" cy="9104753"/>
          </a:xfrm>
          <a:custGeom>
            <a:avLst/>
            <a:gdLst/>
            <a:ahLst/>
            <a:cxnLst/>
            <a:rect l="l" t="t" r="r" b="b"/>
            <a:pathLst>
              <a:path w="16186228" h="9104753">
                <a:moveTo>
                  <a:pt x="0" y="0"/>
                </a:moveTo>
                <a:lnTo>
                  <a:pt x="16186228" y="0"/>
                </a:lnTo>
                <a:lnTo>
                  <a:pt x="16186228" y="9104754"/>
                </a:lnTo>
                <a:lnTo>
                  <a:pt x="0" y="9104754"/>
                </a:lnTo>
                <a:lnTo>
                  <a:pt x="0" y="0"/>
                </a:lnTo>
                <a:close/>
              </a:path>
            </a:pathLst>
          </a:custGeom>
          <a:blipFill>
            <a:blip r:embed="rId4"/>
            <a:stretch>
              <a:fillRect/>
            </a:stretch>
          </a:blipFill>
        </p:spPr>
        <p:txBody>
          <a:bodyPr/>
          <a:lstStyle/>
          <a:p>
            <a:endParaRPr lang="en-US"/>
          </a:p>
        </p:txBody>
      </p:sp>
      <p:sp>
        <p:nvSpPr>
          <p:cNvPr id="5" name="Freeform 5"/>
          <p:cNvSpPr/>
          <p:nvPr/>
        </p:nvSpPr>
        <p:spPr>
          <a:xfrm>
            <a:off x="8089374" y="4091511"/>
            <a:ext cx="2109252" cy="2103978"/>
          </a:xfrm>
          <a:custGeom>
            <a:avLst/>
            <a:gdLst/>
            <a:ahLst/>
            <a:cxnLst/>
            <a:rect l="l" t="t" r="r" b="b"/>
            <a:pathLst>
              <a:path w="2109252" h="2103978">
                <a:moveTo>
                  <a:pt x="0" y="0"/>
                </a:moveTo>
                <a:lnTo>
                  <a:pt x="2109252" y="0"/>
                </a:lnTo>
                <a:lnTo>
                  <a:pt x="2109252" y="2103978"/>
                </a:lnTo>
                <a:lnTo>
                  <a:pt x="0" y="21039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10458261" y="3926455"/>
            <a:ext cx="3640105" cy="3086100"/>
            <a:chOff x="0" y="0"/>
            <a:chExt cx="958711" cy="812800"/>
          </a:xfrm>
        </p:grpSpPr>
        <p:sp>
          <p:nvSpPr>
            <p:cNvPr id="46" name="Freeform 46"/>
            <p:cNvSpPr/>
            <p:nvPr/>
          </p:nvSpPr>
          <p:spPr>
            <a:xfrm>
              <a:off x="0" y="0"/>
              <a:ext cx="958711" cy="812800"/>
            </a:xfrm>
            <a:custGeom>
              <a:avLst/>
              <a:gdLst/>
              <a:ahLst/>
              <a:cxnLst/>
              <a:rect l="l" t="t" r="r" b="b"/>
              <a:pathLst>
                <a:path w="958711" h="812800">
                  <a:moveTo>
                    <a:pt x="55298" y="0"/>
                  </a:moveTo>
                  <a:lnTo>
                    <a:pt x="903413" y="0"/>
                  </a:lnTo>
                  <a:cubicBezTo>
                    <a:pt x="918079" y="0"/>
                    <a:pt x="932144" y="5826"/>
                    <a:pt x="942514" y="16196"/>
                  </a:cubicBezTo>
                  <a:cubicBezTo>
                    <a:pt x="952885" y="26567"/>
                    <a:pt x="958711" y="40632"/>
                    <a:pt x="958711" y="55298"/>
                  </a:cubicBezTo>
                  <a:lnTo>
                    <a:pt x="958711" y="757502"/>
                  </a:lnTo>
                  <a:cubicBezTo>
                    <a:pt x="958711" y="772168"/>
                    <a:pt x="952885" y="786233"/>
                    <a:pt x="942514" y="796604"/>
                  </a:cubicBezTo>
                  <a:cubicBezTo>
                    <a:pt x="932144" y="806974"/>
                    <a:pt x="918079" y="812800"/>
                    <a:pt x="903413" y="812800"/>
                  </a:cubicBezTo>
                  <a:lnTo>
                    <a:pt x="55298" y="812800"/>
                  </a:lnTo>
                  <a:cubicBezTo>
                    <a:pt x="40632" y="812800"/>
                    <a:pt x="26567" y="806974"/>
                    <a:pt x="16196" y="796604"/>
                  </a:cubicBezTo>
                  <a:cubicBezTo>
                    <a:pt x="5826" y="786233"/>
                    <a:pt x="0" y="772168"/>
                    <a:pt x="0" y="757502"/>
                  </a:cubicBezTo>
                  <a:lnTo>
                    <a:pt x="0" y="55298"/>
                  </a:lnTo>
                  <a:cubicBezTo>
                    <a:pt x="0" y="40632"/>
                    <a:pt x="5826" y="26567"/>
                    <a:pt x="16196" y="16196"/>
                  </a:cubicBezTo>
                  <a:cubicBezTo>
                    <a:pt x="26567" y="5826"/>
                    <a:pt x="40632" y="0"/>
                    <a:pt x="55298" y="0"/>
                  </a:cubicBezTo>
                  <a:close/>
                </a:path>
              </a:pathLst>
            </a:custGeom>
            <a:solidFill>
              <a:srgbClr val="F1F2F2"/>
            </a:solidFill>
          </p:spPr>
          <p:txBody>
            <a:bodyPr/>
            <a:lstStyle/>
            <a:p>
              <a:endParaRPr lang="en-US"/>
            </a:p>
          </p:txBody>
        </p:sp>
        <p:sp>
          <p:nvSpPr>
            <p:cNvPr id="47" name="TextBox 47"/>
            <p:cNvSpPr txBox="1"/>
            <p:nvPr/>
          </p:nvSpPr>
          <p:spPr>
            <a:xfrm>
              <a:off x="0" y="-38100"/>
              <a:ext cx="958711"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738599" y="4351605"/>
            <a:ext cx="15509197" cy="2660950"/>
            <a:chOff x="0" y="0"/>
            <a:chExt cx="20678930" cy="3547934"/>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1028700" y="4188739"/>
            <a:ext cx="16470111" cy="2741456"/>
            <a:chOff x="0" y="-47625"/>
            <a:chExt cx="21960148" cy="3655274"/>
          </a:xfrm>
        </p:grpSpPr>
        <p:sp>
          <p:nvSpPr>
            <p:cNvPr id="57" name="TextBox 57"/>
            <p:cNvSpPr txBox="1"/>
            <p:nvPr/>
          </p:nvSpPr>
          <p:spPr>
            <a:xfrm>
              <a:off x="0" y="256720"/>
              <a:ext cx="6096470" cy="3325926"/>
            </a:xfrm>
            <a:prstGeom prst="rect">
              <a:avLst/>
            </a:prstGeom>
          </p:spPr>
          <p:txBody>
            <a:bodyPr lIns="0" tIns="0" rIns="0" bIns="0" rtlCol="0" anchor="t">
              <a:spAutoFit/>
            </a:bodyPr>
            <a:lstStyle/>
            <a:p>
              <a:pPr>
                <a:lnSpc>
                  <a:spcPts val="2510"/>
                </a:lnSpc>
              </a:pPr>
              <a:r>
                <a:rPr lang="en-US" sz="1731">
                  <a:solidFill>
                    <a:srgbClr val="141418"/>
                  </a:solidFill>
                  <a:latin typeface="Montserrat"/>
                </a:rPr>
                <a:t>5- Search:</a:t>
              </a:r>
            </a:p>
            <a:p>
              <a:pPr>
                <a:lnSpc>
                  <a:spcPts val="2510"/>
                </a:lnSpc>
              </a:pPr>
              <a:endParaRPr lang="en-US" sz="1731">
                <a:solidFill>
                  <a:srgbClr val="141418"/>
                </a:solidFill>
                <a:latin typeface="Montserrat"/>
              </a:endParaRPr>
            </a:p>
            <a:p>
              <a:pPr>
                <a:lnSpc>
                  <a:spcPts val="2510"/>
                </a:lnSpc>
              </a:pPr>
              <a:r>
                <a:rPr lang="en-US" sz="1731">
                  <a:solidFill>
                    <a:srgbClr val="141418"/>
                  </a:solidFill>
                  <a:latin typeface="Montserrat"/>
                </a:rPr>
                <a:t>The premium and registered user should be able to search for other users' accounts by their unique username ,or posts, using the search bar, and they can search multiple time .</a:t>
              </a:r>
            </a:p>
            <a:p>
              <a:pPr>
                <a:lnSpc>
                  <a:spcPts val="2510"/>
                </a:lnSpc>
              </a:pPr>
              <a:endParaRPr lang="en-US" sz="1731">
                <a:solidFill>
                  <a:srgbClr val="141418"/>
                </a:solidFill>
                <a:latin typeface="Montserrat"/>
              </a:endParaRPr>
            </a:p>
          </p:txBody>
        </p:sp>
        <p:sp>
          <p:nvSpPr>
            <p:cNvPr id="58" name="TextBox 58"/>
            <p:cNvSpPr txBox="1"/>
            <p:nvPr/>
          </p:nvSpPr>
          <p:spPr>
            <a:xfrm>
              <a:off x="7215352" y="-47625"/>
              <a:ext cx="4162985"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6- Interaction:</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 The premium and registered user should be able to interact with other users ( e.g: likes, repost, mention, or comment )</a:t>
              </a:r>
            </a:p>
            <a:p>
              <a:pPr>
                <a:lnSpc>
                  <a:spcPts val="2655"/>
                </a:lnSpc>
              </a:pPr>
              <a:endParaRPr lang="en-US" sz="1831">
                <a:solidFill>
                  <a:srgbClr val="141418"/>
                </a:solidFill>
                <a:latin typeface="Montserrat"/>
              </a:endParaRPr>
            </a:p>
          </p:txBody>
        </p:sp>
        <p:sp>
          <p:nvSpPr>
            <p:cNvPr id="59" name="TextBox 59"/>
            <p:cNvSpPr txBox="1"/>
            <p:nvPr/>
          </p:nvSpPr>
          <p:spPr>
            <a:xfrm>
              <a:off x="13129320" y="-47625"/>
              <a:ext cx="3667220" cy="3655274"/>
            </a:xfrm>
            <a:prstGeom prst="rect">
              <a:avLst/>
            </a:prstGeom>
          </p:spPr>
          <p:txBody>
            <a:bodyPr lIns="0" tIns="0" rIns="0" bIns="0" rtlCol="0" anchor="t">
              <a:spAutoFit/>
            </a:bodyPr>
            <a:lstStyle/>
            <a:p>
              <a:pPr>
                <a:lnSpc>
                  <a:spcPts val="2655"/>
                </a:lnSpc>
              </a:pPr>
              <a:r>
                <a:rPr lang="en-US" dirty="0">
                  <a:solidFill>
                    <a:srgbClr val="141418"/>
                  </a:solidFill>
                  <a:latin typeface="Montserrat"/>
                </a:rPr>
                <a:t>7- Bookmark:</a:t>
              </a:r>
            </a:p>
            <a:p>
              <a:pPr>
                <a:lnSpc>
                  <a:spcPts val="2655"/>
                </a:lnSpc>
              </a:pPr>
              <a:endParaRPr lang="en-US" dirty="0">
                <a:solidFill>
                  <a:srgbClr val="141418"/>
                </a:solidFill>
                <a:latin typeface="Montserrat"/>
              </a:endParaRPr>
            </a:p>
            <a:p>
              <a:pPr>
                <a:lnSpc>
                  <a:spcPts val="2655"/>
                </a:lnSpc>
              </a:pPr>
              <a:r>
                <a:rPr lang="en-US" dirty="0">
                  <a:solidFill>
                    <a:srgbClr val="141418"/>
                  </a:solidFill>
                  <a:latin typeface="Montserrat"/>
                </a:rPr>
                <a:t>The premium and registered user should be able to bookmark posts and access them privately.</a:t>
              </a:r>
            </a:p>
            <a:p>
              <a:pPr>
                <a:lnSpc>
                  <a:spcPts val="2655"/>
                </a:lnSpc>
              </a:pPr>
              <a:endParaRPr lang="en-US" sz="1831" dirty="0">
                <a:solidFill>
                  <a:srgbClr val="141418"/>
                </a:solidFill>
                <a:latin typeface="Montserrat"/>
              </a:endParaRPr>
            </a:p>
          </p:txBody>
        </p:sp>
        <p:sp>
          <p:nvSpPr>
            <p:cNvPr id="60" name="TextBox 60"/>
            <p:cNvSpPr txBox="1"/>
            <p:nvPr/>
          </p:nvSpPr>
          <p:spPr>
            <a:xfrm>
              <a:off x="18268140" y="-47625"/>
              <a:ext cx="3692008"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8- Direct Messages:</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Users should have message options to use, such as text, photo, video, GIF and voice recording.</a:t>
              </a:r>
            </a:p>
            <a:p>
              <a:pPr>
                <a:lnSpc>
                  <a:spcPts val="2655"/>
                </a:lnSpc>
              </a:pPr>
              <a:endParaRPr lang="en-US" sz="1831">
                <a:solidFill>
                  <a:srgbClr val="141418"/>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dirty="0">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14048179" y="3926455"/>
            <a:ext cx="3640105" cy="3086100"/>
            <a:chOff x="0" y="0"/>
            <a:chExt cx="958711" cy="812800"/>
          </a:xfrm>
        </p:grpSpPr>
        <p:sp>
          <p:nvSpPr>
            <p:cNvPr id="46" name="Freeform 46"/>
            <p:cNvSpPr/>
            <p:nvPr/>
          </p:nvSpPr>
          <p:spPr>
            <a:xfrm>
              <a:off x="0" y="0"/>
              <a:ext cx="958711" cy="812800"/>
            </a:xfrm>
            <a:custGeom>
              <a:avLst/>
              <a:gdLst/>
              <a:ahLst/>
              <a:cxnLst/>
              <a:rect l="l" t="t" r="r" b="b"/>
              <a:pathLst>
                <a:path w="958711" h="812800">
                  <a:moveTo>
                    <a:pt x="55298" y="0"/>
                  </a:moveTo>
                  <a:lnTo>
                    <a:pt x="903413" y="0"/>
                  </a:lnTo>
                  <a:cubicBezTo>
                    <a:pt x="918079" y="0"/>
                    <a:pt x="932144" y="5826"/>
                    <a:pt x="942514" y="16196"/>
                  </a:cubicBezTo>
                  <a:cubicBezTo>
                    <a:pt x="952885" y="26567"/>
                    <a:pt x="958711" y="40632"/>
                    <a:pt x="958711" y="55298"/>
                  </a:cubicBezTo>
                  <a:lnTo>
                    <a:pt x="958711" y="757502"/>
                  </a:lnTo>
                  <a:cubicBezTo>
                    <a:pt x="958711" y="772168"/>
                    <a:pt x="952885" y="786233"/>
                    <a:pt x="942514" y="796604"/>
                  </a:cubicBezTo>
                  <a:cubicBezTo>
                    <a:pt x="932144" y="806974"/>
                    <a:pt x="918079" y="812800"/>
                    <a:pt x="903413" y="812800"/>
                  </a:cubicBezTo>
                  <a:lnTo>
                    <a:pt x="55298" y="812800"/>
                  </a:lnTo>
                  <a:cubicBezTo>
                    <a:pt x="40632" y="812800"/>
                    <a:pt x="26567" y="806974"/>
                    <a:pt x="16196" y="796604"/>
                  </a:cubicBezTo>
                  <a:cubicBezTo>
                    <a:pt x="5826" y="786233"/>
                    <a:pt x="0" y="772168"/>
                    <a:pt x="0" y="757502"/>
                  </a:cubicBezTo>
                  <a:lnTo>
                    <a:pt x="0" y="55298"/>
                  </a:lnTo>
                  <a:cubicBezTo>
                    <a:pt x="0" y="40632"/>
                    <a:pt x="5826" y="26567"/>
                    <a:pt x="16196" y="16196"/>
                  </a:cubicBezTo>
                  <a:cubicBezTo>
                    <a:pt x="26567" y="5826"/>
                    <a:pt x="40632" y="0"/>
                    <a:pt x="55298" y="0"/>
                  </a:cubicBezTo>
                  <a:close/>
                </a:path>
              </a:pathLst>
            </a:custGeom>
            <a:solidFill>
              <a:srgbClr val="F1F2F2"/>
            </a:solidFill>
          </p:spPr>
          <p:txBody>
            <a:bodyPr/>
            <a:lstStyle/>
            <a:p>
              <a:endParaRPr lang="en-US"/>
            </a:p>
          </p:txBody>
        </p:sp>
        <p:sp>
          <p:nvSpPr>
            <p:cNvPr id="47" name="TextBox 47"/>
            <p:cNvSpPr txBox="1"/>
            <p:nvPr/>
          </p:nvSpPr>
          <p:spPr>
            <a:xfrm>
              <a:off x="0" y="-38100"/>
              <a:ext cx="958711" cy="850900"/>
            </a:xfrm>
            <a:prstGeom prst="rect">
              <a:avLst/>
            </a:prstGeom>
          </p:spPr>
          <p:txBody>
            <a:bodyPr lIns="50800" tIns="50800" rIns="50800" bIns="50800" rtlCol="0" anchor="ctr"/>
            <a:lstStyle/>
            <a:p>
              <a:pPr algn="ctr">
                <a:lnSpc>
                  <a:spcPts val="2418"/>
                </a:lnSpc>
              </a:pPr>
              <a:endParaRPr/>
            </a:p>
          </p:txBody>
        </p:sp>
      </p:grpSp>
      <p:grpSp>
        <p:nvGrpSpPr>
          <p:cNvPr id="48" name="Group 48"/>
          <p:cNvGrpSpPr/>
          <p:nvPr/>
        </p:nvGrpSpPr>
        <p:grpSpPr>
          <a:xfrm>
            <a:off x="-14738599" y="4351605"/>
            <a:ext cx="15509197" cy="2660950"/>
            <a:chOff x="0" y="0"/>
            <a:chExt cx="20678930" cy="3547934"/>
          </a:xfrm>
        </p:grpSpPr>
        <p:sp>
          <p:nvSpPr>
            <p:cNvPr id="49" name="TextBox 49"/>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50" name="TextBox 50"/>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51" name="TextBox 51"/>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52" name="TextBox 52"/>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3" name="Group 53"/>
          <p:cNvGrpSpPr/>
          <p:nvPr/>
        </p:nvGrpSpPr>
        <p:grpSpPr>
          <a:xfrm>
            <a:off x="2500974" y="-1482474"/>
            <a:ext cx="13286052" cy="1674960"/>
            <a:chOff x="0" y="0"/>
            <a:chExt cx="17714737" cy="2233281"/>
          </a:xfrm>
        </p:grpSpPr>
        <p:sp>
          <p:nvSpPr>
            <p:cNvPr id="54" name="TextBox 54"/>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5" name="TextBox 55"/>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6" name="Group 56"/>
          <p:cNvGrpSpPr/>
          <p:nvPr/>
        </p:nvGrpSpPr>
        <p:grpSpPr>
          <a:xfrm>
            <a:off x="846655" y="4191620"/>
            <a:ext cx="16470111" cy="2741456"/>
            <a:chOff x="0" y="-47625"/>
            <a:chExt cx="21960148" cy="3655274"/>
          </a:xfrm>
        </p:grpSpPr>
        <p:sp>
          <p:nvSpPr>
            <p:cNvPr id="57" name="TextBox 57"/>
            <p:cNvSpPr txBox="1"/>
            <p:nvPr/>
          </p:nvSpPr>
          <p:spPr>
            <a:xfrm>
              <a:off x="0" y="256720"/>
              <a:ext cx="6096470" cy="3325926"/>
            </a:xfrm>
            <a:prstGeom prst="rect">
              <a:avLst/>
            </a:prstGeom>
          </p:spPr>
          <p:txBody>
            <a:bodyPr lIns="0" tIns="0" rIns="0" bIns="0" rtlCol="0" anchor="t">
              <a:spAutoFit/>
            </a:bodyPr>
            <a:lstStyle/>
            <a:p>
              <a:pPr>
                <a:lnSpc>
                  <a:spcPts val="2510"/>
                </a:lnSpc>
              </a:pPr>
              <a:r>
                <a:rPr lang="en-US" sz="1731">
                  <a:solidFill>
                    <a:srgbClr val="141418"/>
                  </a:solidFill>
                  <a:latin typeface="Montserrat"/>
                </a:rPr>
                <a:t>5- Search:</a:t>
              </a:r>
            </a:p>
            <a:p>
              <a:pPr>
                <a:lnSpc>
                  <a:spcPts val="2510"/>
                </a:lnSpc>
              </a:pPr>
              <a:endParaRPr lang="en-US" sz="1731">
                <a:solidFill>
                  <a:srgbClr val="141418"/>
                </a:solidFill>
                <a:latin typeface="Montserrat"/>
              </a:endParaRPr>
            </a:p>
            <a:p>
              <a:pPr>
                <a:lnSpc>
                  <a:spcPts val="2510"/>
                </a:lnSpc>
              </a:pPr>
              <a:r>
                <a:rPr lang="en-US" sz="1731">
                  <a:solidFill>
                    <a:srgbClr val="141418"/>
                  </a:solidFill>
                  <a:latin typeface="Montserrat"/>
                </a:rPr>
                <a:t>The premium and registered user should be able to search for other users' accounts by their unique username ,or posts, using the search bar, and they can search multiple time .</a:t>
              </a:r>
            </a:p>
            <a:p>
              <a:pPr>
                <a:lnSpc>
                  <a:spcPts val="2510"/>
                </a:lnSpc>
              </a:pPr>
              <a:endParaRPr lang="en-US" sz="1731">
                <a:solidFill>
                  <a:srgbClr val="141418"/>
                </a:solidFill>
                <a:latin typeface="Montserrat"/>
              </a:endParaRPr>
            </a:p>
          </p:txBody>
        </p:sp>
        <p:sp>
          <p:nvSpPr>
            <p:cNvPr id="58" name="TextBox 58"/>
            <p:cNvSpPr txBox="1"/>
            <p:nvPr/>
          </p:nvSpPr>
          <p:spPr>
            <a:xfrm>
              <a:off x="7215352" y="-47625"/>
              <a:ext cx="4162985"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6- Interaction:</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 The premium and registered user should be able to interact with other users ( e.g: likes, repost, mention, or comment )</a:t>
              </a:r>
            </a:p>
            <a:p>
              <a:pPr>
                <a:lnSpc>
                  <a:spcPts val="2655"/>
                </a:lnSpc>
              </a:pPr>
              <a:endParaRPr lang="en-US" sz="1831">
                <a:solidFill>
                  <a:srgbClr val="141418"/>
                </a:solidFill>
                <a:latin typeface="Montserrat"/>
              </a:endParaRPr>
            </a:p>
          </p:txBody>
        </p:sp>
        <p:sp>
          <p:nvSpPr>
            <p:cNvPr id="59" name="TextBox 59"/>
            <p:cNvSpPr txBox="1"/>
            <p:nvPr/>
          </p:nvSpPr>
          <p:spPr>
            <a:xfrm>
              <a:off x="13129320" y="-47625"/>
              <a:ext cx="3667220" cy="3494113"/>
            </a:xfrm>
            <a:prstGeom prst="rect">
              <a:avLst/>
            </a:prstGeom>
          </p:spPr>
          <p:txBody>
            <a:bodyPr lIns="0" tIns="0" rIns="0" bIns="0" rtlCol="0" anchor="t">
              <a:spAutoFit/>
            </a:bodyPr>
            <a:lstStyle/>
            <a:p>
              <a:pPr>
                <a:lnSpc>
                  <a:spcPts val="2655"/>
                </a:lnSpc>
              </a:pPr>
              <a:r>
                <a:rPr lang="en-US" sz="1831">
                  <a:solidFill>
                    <a:srgbClr val="141418"/>
                  </a:solidFill>
                  <a:latin typeface="Montserrat"/>
                </a:rPr>
                <a:t>7- Bookmark:</a:t>
              </a:r>
            </a:p>
            <a:p>
              <a:pPr>
                <a:lnSpc>
                  <a:spcPts val="2655"/>
                </a:lnSpc>
              </a:pPr>
              <a:endParaRPr lang="en-US" sz="1831">
                <a:solidFill>
                  <a:srgbClr val="141418"/>
                </a:solidFill>
                <a:latin typeface="Montserrat"/>
              </a:endParaRPr>
            </a:p>
            <a:p>
              <a:pPr>
                <a:lnSpc>
                  <a:spcPts val="2655"/>
                </a:lnSpc>
              </a:pPr>
              <a:r>
                <a:rPr lang="en-US" sz="1831">
                  <a:solidFill>
                    <a:srgbClr val="141418"/>
                  </a:solidFill>
                  <a:latin typeface="Montserrat"/>
                </a:rPr>
                <a:t>The premium and registered user should be able to bookmark posts and access them privately.</a:t>
              </a:r>
            </a:p>
            <a:p>
              <a:pPr>
                <a:lnSpc>
                  <a:spcPts val="2655"/>
                </a:lnSpc>
              </a:pPr>
              <a:endParaRPr lang="en-US" sz="1831">
                <a:solidFill>
                  <a:srgbClr val="141418"/>
                </a:solidFill>
                <a:latin typeface="Montserrat"/>
              </a:endParaRPr>
            </a:p>
          </p:txBody>
        </p:sp>
        <p:sp>
          <p:nvSpPr>
            <p:cNvPr id="60" name="TextBox 60"/>
            <p:cNvSpPr txBox="1"/>
            <p:nvPr/>
          </p:nvSpPr>
          <p:spPr>
            <a:xfrm>
              <a:off x="18268140" y="-47625"/>
              <a:ext cx="3692008" cy="3655274"/>
            </a:xfrm>
            <a:prstGeom prst="rect">
              <a:avLst/>
            </a:prstGeom>
          </p:spPr>
          <p:txBody>
            <a:bodyPr lIns="0" tIns="0" rIns="0" bIns="0" rtlCol="0" anchor="t">
              <a:spAutoFit/>
            </a:bodyPr>
            <a:lstStyle/>
            <a:p>
              <a:pPr>
                <a:lnSpc>
                  <a:spcPts val="2655"/>
                </a:lnSpc>
              </a:pPr>
              <a:r>
                <a:rPr lang="en-US" dirty="0">
                  <a:solidFill>
                    <a:srgbClr val="141418"/>
                  </a:solidFill>
                  <a:latin typeface="Montserrat"/>
                </a:rPr>
                <a:t>8- Direct Messages:</a:t>
              </a:r>
            </a:p>
            <a:p>
              <a:pPr>
                <a:lnSpc>
                  <a:spcPts val="2655"/>
                </a:lnSpc>
              </a:pPr>
              <a:endParaRPr lang="en-US" dirty="0">
                <a:solidFill>
                  <a:srgbClr val="141418"/>
                </a:solidFill>
                <a:latin typeface="Montserrat"/>
              </a:endParaRPr>
            </a:p>
            <a:p>
              <a:pPr>
                <a:lnSpc>
                  <a:spcPts val="2655"/>
                </a:lnSpc>
              </a:pPr>
              <a:r>
                <a:rPr lang="en-US" dirty="0">
                  <a:solidFill>
                    <a:srgbClr val="141418"/>
                  </a:solidFill>
                  <a:latin typeface="Montserrat"/>
                </a:rPr>
                <a:t>Users should have message options to use, such as text, photo, video, GIF and voice recording.</a:t>
              </a:r>
            </a:p>
            <a:p>
              <a:pPr>
                <a:lnSpc>
                  <a:spcPts val="2655"/>
                </a:lnSpc>
              </a:pPr>
              <a:endParaRPr lang="en-US" sz="1831" dirty="0">
                <a:solidFill>
                  <a:srgbClr val="141418"/>
                </a:solidFill>
                <a:latin typeface="Montserrat"/>
              </a:endParaRPr>
            </a:p>
          </p:txBody>
        </p:sp>
      </p:grpSp>
      <p:grpSp>
        <p:nvGrpSpPr>
          <p:cNvPr id="61" name="Group 61"/>
          <p:cNvGrpSpPr/>
          <p:nvPr/>
        </p:nvGrpSpPr>
        <p:grpSpPr>
          <a:xfrm>
            <a:off x="-7233053" y="4723674"/>
            <a:ext cx="7315562" cy="1255149"/>
            <a:chOff x="0" y="0"/>
            <a:chExt cx="9754083" cy="1673531"/>
          </a:xfrm>
        </p:grpSpPr>
        <p:sp>
          <p:nvSpPr>
            <p:cNvPr id="62" name="TextBox 62"/>
            <p:cNvSpPr txBox="1"/>
            <p:nvPr/>
          </p:nvSpPr>
          <p:spPr>
            <a:xfrm>
              <a:off x="0" y="-28575"/>
              <a:ext cx="1815548"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1- Account:</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cs typeface="Montserrat"/>
                </a:rPr>
                <a:t>The user should be able to create an account using a phone number or email address، username and date of birth to access the application.</a:t>
              </a:r>
            </a:p>
            <a:p>
              <a:pPr>
                <a:lnSpc>
                  <a:spcPts val="1101"/>
                </a:lnSpc>
              </a:pPr>
              <a:endParaRPr lang="en-US" sz="759">
                <a:solidFill>
                  <a:srgbClr val="F1F2F2"/>
                </a:solidFill>
                <a:latin typeface="Montserrat"/>
                <a:cs typeface="Montserrat"/>
              </a:endParaRPr>
            </a:p>
          </p:txBody>
        </p:sp>
        <p:sp>
          <p:nvSpPr>
            <p:cNvPr id="63" name="TextBox 63"/>
            <p:cNvSpPr txBox="1"/>
            <p:nvPr/>
          </p:nvSpPr>
          <p:spPr>
            <a:xfrm>
              <a:off x="2581198" y="12729"/>
              <a:ext cx="1290038" cy="1475869"/>
            </a:xfrm>
            <a:prstGeom prst="rect">
              <a:avLst/>
            </a:prstGeom>
          </p:spPr>
          <p:txBody>
            <a:bodyPr lIns="0" tIns="0" rIns="0" bIns="0" rtlCol="0" anchor="t">
              <a:spAutoFit/>
            </a:bodyPr>
            <a:lstStyle/>
            <a:p>
              <a:pPr>
                <a:lnSpc>
                  <a:spcPts val="1101"/>
                </a:lnSpc>
              </a:pPr>
              <a:r>
                <a:rPr lang="en-US" sz="759">
                  <a:solidFill>
                    <a:srgbClr val="F1F2F2"/>
                  </a:solidFill>
                  <a:latin typeface="Montserrat"/>
                </a:rPr>
                <a:t>2- Deletion:</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 The user should be able to delete and remove the account after registration.</a:t>
              </a:r>
            </a:p>
            <a:p>
              <a:pPr>
                <a:lnSpc>
                  <a:spcPts val="1101"/>
                </a:lnSpc>
              </a:pPr>
              <a:endParaRPr lang="en-US" sz="759">
                <a:solidFill>
                  <a:srgbClr val="F1F2F2"/>
                </a:solidFill>
                <a:latin typeface="Montserrat"/>
              </a:endParaRPr>
            </a:p>
          </p:txBody>
        </p:sp>
        <p:sp>
          <p:nvSpPr>
            <p:cNvPr id="64" name="TextBox 64"/>
            <p:cNvSpPr txBox="1"/>
            <p:nvPr/>
          </p:nvSpPr>
          <p:spPr>
            <a:xfrm>
              <a:off x="4638018" y="12729"/>
              <a:ext cx="1874119"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3- Posting:</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 The premium and register users should be able to post, quote post, mention, comment and it may include text, images, videos , GIF and audio recordings.</a:t>
              </a:r>
            </a:p>
            <a:p>
              <a:pPr>
                <a:lnSpc>
                  <a:spcPts val="1101"/>
                </a:lnSpc>
              </a:pPr>
              <a:endParaRPr lang="en-US" sz="759">
                <a:solidFill>
                  <a:srgbClr val="F1F2F2"/>
                </a:solidFill>
                <a:latin typeface="Montserrat"/>
              </a:endParaRPr>
            </a:p>
          </p:txBody>
        </p:sp>
        <p:sp>
          <p:nvSpPr>
            <p:cNvPr id="65" name="TextBox 65"/>
            <p:cNvSpPr txBox="1"/>
            <p:nvPr/>
          </p:nvSpPr>
          <p:spPr>
            <a:xfrm>
              <a:off x="7278919" y="12729"/>
              <a:ext cx="2475164"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4- Follow or Unfollow:</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1101"/>
                </a:lnSpc>
              </a:pPr>
              <a:endParaRPr lang="en-US" sz="759">
                <a:solidFill>
                  <a:srgbClr val="F1F2F2"/>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82974"/>
            <a:ext cx="16230600" cy="243067"/>
            <a:chOff x="0" y="0"/>
            <a:chExt cx="21640800" cy="324090"/>
          </a:xfrm>
        </p:grpSpPr>
        <p:sp>
          <p:nvSpPr>
            <p:cNvPr id="3" name="Freeform 3"/>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4" name="Freeform 4"/>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5" name="AutoShape 5"/>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grpSp>
        <p:nvGrpSpPr>
          <p:cNvPr id="6" name="Group 6"/>
          <p:cNvGrpSpPr/>
          <p:nvPr/>
        </p:nvGrpSpPr>
        <p:grpSpPr>
          <a:xfrm>
            <a:off x="-31854520" y="9788974"/>
            <a:ext cx="50142520" cy="9486249"/>
            <a:chOff x="0" y="0"/>
            <a:chExt cx="66856694" cy="12648333"/>
          </a:xfrm>
        </p:grpSpPr>
        <p:sp>
          <p:nvSpPr>
            <p:cNvPr id="7" name="Freeform 7"/>
            <p:cNvSpPr/>
            <p:nvPr/>
          </p:nvSpPr>
          <p:spPr>
            <a:xfrm flipH="1">
              <a:off x="32252002" y="0"/>
              <a:ext cx="16602908" cy="9922903"/>
            </a:xfrm>
            <a:custGeom>
              <a:avLst/>
              <a:gdLst/>
              <a:ahLst/>
              <a:cxnLst/>
              <a:rect l="l" t="t" r="r" b="b"/>
              <a:pathLst>
                <a:path w="16602908" h="9922903">
                  <a:moveTo>
                    <a:pt x="16602908" y="0"/>
                  </a:moveTo>
                  <a:lnTo>
                    <a:pt x="0" y="0"/>
                  </a:lnTo>
                  <a:lnTo>
                    <a:pt x="0" y="9922903"/>
                  </a:lnTo>
                  <a:lnTo>
                    <a:pt x="16602908" y="9922903"/>
                  </a:lnTo>
                  <a:lnTo>
                    <a:pt x="16602908" y="0"/>
                  </a:lnTo>
                  <a:close/>
                </a:path>
              </a:pathLst>
            </a:custGeom>
            <a:blipFill>
              <a:blip r:embed="rId6"/>
              <a:stretch>
                <a:fillRect t="-2287" b="-2287"/>
              </a:stretch>
            </a:blipFill>
          </p:spPr>
          <p:txBody>
            <a:bodyPr/>
            <a:lstStyle/>
            <a:p>
              <a:endParaRPr lang="en-US"/>
            </a:p>
          </p:txBody>
        </p:sp>
        <p:sp>
          <p:nvSpPr>
            <p:cNvPr id="8" name="Freeform 8"/>
            <p:cNvSpPr/>
            <p:nvPr/>
          </p:nvSpPr>
          <p:spPr>
            <a:xfrm>
              <a:off x="18101226" y="0"/>
              <a:ext cx="14551159" cy="8589150"/>
            </a:xfrm>
            <a:custGeom>
              <a:avLst/>
              <a:gdLst/>
              <a:ahLst/>
              <a:cxnLst/>
              <a:rect l="l" t="t" r="r" b="b"/>
              <a:pathLst>
                <a:path w="14551159" h="8589150">
                  <a:moveTo>
                    <a:pt x="0" y="0"/>
                  </a:moveTo>
                  <a:lnTo>
                    <a:pt x="14551159" y="0"/>
                  </a:lnTo>
                  <a:lnTo>
                    <a:pt x="14551159" y="8589150"/>
                  </a:lnTo>
                  <a:lnTo>
                    <a:pt x="0" y="8589150"/>
                  </a:lnTo>
                  <a:lnTo>
                    <a:pt x="0" y="0"/>
                  </a:lnTo>
                  <a:close/>
                </a:path>
              </a:pathLst>
            </a:custGeom>
            <a:blipFill>
              <a:blip r:embed="rId6"/>
              <a:stretch>
                <a:fillRect l="-14100" t="-2642" b="-18170"/>
              </a:stretch>
            </a:blipFill>
          </p:spPr>
          <p:txBody>
            <a:bodyPr/>
            <a:lstStyle/>
            <a:p>
              <a:endParaRPr lang="en-US"/>
            </a:p>
          </p:txBody>
        </p:sp>
        <p:sp>
          <p:nvSpPr>
            <p:cNvPr id="9" name="Freeform 9"/>
            <p:cNvSpPr/>
            <p:nvPr/>
          </p:nvSpPr>
          <p:spPr>
            <a:xfrm>
              <a:off x="21543460" y="5897316"/>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0" name="Freeform 10"/>
            <p:cNvSpPr/>
            <p:nvPr/>
          </p:nvSpPr>
          <p:spPr>
            <a:xfrm>
              <a:off x="32941171" y="2028560"/>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1" name="Freeform 11"/>
            <p:cNvSpPr/>
            <p:nvPr/>
          </p:nvSpPr>
          <p:spPr>
            <a:xfrm>
              <a:off x="0" y="1133165"/>
              <a:ext cx="18101226" cy="11226253"/>
            </a:xfrm>
            <a:custGeom>
              <a:avLst/>
              <a:gdLst/>
              <a:ahLst/>
              <a:cxnLst/>
              <a:rect l="l" t="t" r="r" b="b"/>
              <a:pathLst>
                <a:path w="18101226" h="11226253">
                  <a:moveTo>
                    <a:pt x="0" y="0"/>
                  </a:moveTo>
                  <a:lnTo>
                    <a:pt x="18101226" y="0"/>
                  </a:lnTo>
                  <a:lnTo>
                    <a:pt x="18101226" y="11226253"/>
                  </a:lnTo>
                  <a:lnTo>
                    <a:pt x="0" y="11226253"/>
                  </a:lnTo>
                  <a:lnTo>
                    <a:pt x="0" y="0"/>
                  </a:lnTo>
                  <a:close/>
                </a:path>
              </a:pathLst>
            </a:custGeom>
            <a:blipFill>
              <a:blip r:embed="rId8"/>
              <a:stretch>
                <a:fillRect t="-2287" r="-3770" b="-2287"/>
              </a:stretch>
            </a:blipFill>
          </p:spPr>
          <p:txBody>
            <a:bodyPr/>
            <a:lstStyle/>
            <a:p>
              <a:endParaRPr lang="en-US"/>
            </a:p>
          </p:txBody>
        </p:sp>
        <p:sp>
          <p:nvSpPr>
            <p:cNvPr id="12" name="Freeform 12"/>
            <p:cNvSpPr/>
            <p:nvPr/>
          </p:nvSpPr>
          <p:spPr>
            <a:xfrm flipH="1">
              <a:off x="48854910" y="1465454"/>
              <a:ext cx="18001784" cy="11164579"/>
            </a:xfrm>
            <a:custGeom>
              <a:avLst/>
              <a:gdLst/>
              <a:ahLst/>
              <a:cxnLst/>
              <a:rect l="l" t="t" r="r" b="b"/>
              <a:pathLst>
                <a:path w="18001784" h="11164579">
                  <a:moveTo>
                    <a:pt x="18001784" y="0"/>
                  </a:moveTo>
                  <a:lnTo>
                    <a:pt x="0" y="0"/>
                  </a:lnTo>
                  <a:lnTo>
                    <a:pt x="0" y="11164579"/>
                  </a:lnTo>
                  <a:lnTo>
                    <a:pt x="18001784" y="11164579"/>
                  </a:lnTo>
                  <a:lnTo>
                    <a:pt x="18001784" y="0"/>
                  </a:lnTo>
                  <a:close/>
                </a:path>
              </a:pathLst>
            </a:custGeom>
            <a:blipFill>
              <a:blip r:embed="rId6"/>
              <a:stretch>
                <a:fillRect t="-2287" r="-3770" b="-2287"/>
              </a:stretch>
            </a:blipFill>
          </p:spPr>
          <p:txBody>
            <a:bodyPr/>
            <a:lstStyle/>
            <a:p>
              <a:endParaRPr lang="en-US"/>
            </a:p>
          </p:txBody>
        </p:sp>
        <p:sp>
          <p:nvSpPr>
            <p:cNvPr id="13" name="Freeform 13"/>
            <p:cNvSpPr/>
            <p:nvPr/>
          </p:nvSpPr>
          <p:spPr>
            <a:xfrm>
              <a:off x="14176823" y="6865939"/>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14" name="TextBox 14"/>
            <p:cNvSpPr txBox="1"/>
            <p:nvPr/>
          </p:nvSpPr>
          <p:spPr>
            <a:xfrm>
              <a:off x="5462267" y="540390"/>
              <a:ext cx="7178204" cy="2825455"/>
            </a:xfrm>
            <a:prstGeom prst="rect">
              <a:avLst/>
            </a:prstGeom>
          </p:spPr>
          <p:txBody>
            <a:bodyPr lIns="0" tIns="0" rIns="0" bIns="0" rtlCol="0" anchor="t">
              <a:spAutoFit/>
            </a:bodyPr>
            <a:lstStyle/>
            <a:p>
              <a:pPr>
                <a:lnSpc>
                  <a:spcPts val="2418"/>
                </a:lnSpc>
              </a:pPr>
              <a:r>
                <a:rPr lang="en-US" sz="1727">
                  <a:solidFill>
                    <a:srgbClr val="FFFFFF"/>
                  </a:solidFill>
                  <a:latin typeface="Montserrat"/>
                </a:rPr>
                <a:t>1)Planning :</a:t>
              </a:r>
            </a:p>
            <a:p>
              <a:pPr>
                <a:lnSpc>
                  <a:spcPts val="2418"/>
                </a:lnSpc>
              </a:pPr>
              <a:r>
                <a:rPr lang="en-US" sz="1727">
                  <a:solidFill>
                    <a:srgbClr val="FFFFFF"/>
                  </a:solidFill>
                  <a:latin typeface="Montserrat"/>
                </a:rPr>
                <a:t>Market study, specify the goal of the application, specify the scope of the product, calculate cost and budget, product development time, product potential risk, product the size of the project and the team size.</a:t>
              </a:r>
            </a:p>
            <a:p>
              <a:pPr marL="0" lvl="0" indent="0">
                <a:lnSpc>
                  <a:spcPts val="2418"/>
                </a:lnSpc>
                <a:spcBef>
                  <a:spcPct val="0"/>
                </a:spcBef>
              </a:pPr>
              <a:endParaRPr lang="en-US" sz="1727">
                <a:solidFill>
                  <a:srgbClr val="FFFFFF"/>
                </a:solidFill>
                <a:latin typeface="Montserrat"/>
              </a:endParaRPr>
            </a:p>
          </p:txBody>
        </p:sp>
        <p:sp>
          <p:nvSpPr>
            <p:cNvPr id="15" name="Freeform 15"/>
            <p:cNvSpPr/>
            <p:nvPr/>
          </p:nvSpPr>
          <p:spPr>
            <a:xfrm>
              <a:off x="14615725" y="7712606"/>
              <a:ext cx="365626" cy="347802"/>
            </a:xfrm>
            <a:custGeom>
              <a:avLst/>
              <a:gdLst/>
              <a:ahLst/>
              <a:cxnLst/>
              <a:rect l="l" t="t" r="r" b="b"/>
              <a:pathLst>
                <a:path w="365626" h="347802">
                  <a:moveTo>
                    <a:pt x="0" y="0"/>
                  </a:moveTo>
                  <a:lnTo>
                    <a:pt x="365625" y="0"/>
                  </a:lnTo>
                  <a:lnTo>
                    <a:pt x="365625" y="347802"/>
                  </a:lnTo>
                  <a:lnTo>
                    <a:pt x="0" y="3478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12640471" y="10007854"/>
              <a:ext cx="5411570" cy="2418902"/>
            </a:xfrm>
            <a:prstGeom prst="rect">
              <a:avLst/>
            </a:prstGeom>
          </p:spPr>
          <p:txBody>
            <a:bodyPr lIns="0" tIns="0" rIns="0" bIns="0" rtlCol="0" anchor="t">
              <a:spAutoFit/>
            </a:bodyPr>
            <a:lstStyle/>
            <a:p>
              <a:pPr>
                <a:lnSpc>
                  <a:spcPts val="2418"/>
                </a:lnSpc>
              </a:pPr>
              <a:r>
                <a:rPr lang="en-US" sz="1727">
                  <a:solidFill>
                    <a:srgbClr val="FFFFFF"/>
                  </a:solidFill>
                  <a:latin typeface="Montserrat"/>
                </a:rPr>
                <a:t>3)Development :</a:t>
              </a:r>
            </a:p>
            <a:p>
              <a:pPr>
                <a:lnSpc>
                  <a:spcPts val="2418"/>
                </a:lnSpc>
              </a:pPr>
              <a:r>
                <a:rPr lang="en-US" sz="1727">
                  <a:solidFill>
                    <a:srgbClr val="FFFFFF"/>
                  </a:solidFill>
                  <a:latin typeface="Montserrat"/>
                </a:rPr>
                <a:t>Determine the programming language, tools and framework to build a software solutions that meets the specification.</a:t>
              </a:r>
            </a:p>
            <a:p>
              <a:pPr marL="0" lvl="0" indent="0">
                <a:lnSpc>
                  <a:spcPts val="2418"/>
                </a:lnSpc>
                <a:spcBef>
                  <a:spcPct val="0"/>
                </a:spcBef>
              </a:pPr>
              <a:endParaRPr lang="en-US" sz="1727">
                <a:solidFill>
                  <a:srgbClr val="FFFFFF"/>
                </a:solidFill>
                <a:latin typeface="Montserrat"/>
              </a:endParaRPr>
            </a:p>
          </p:txBody>
        </p:sp>
        <p:sp>
          <p:nvSpPr>
            <p:cNvPr id="17" name="Freeform 17"/>
            <p:cNvSpPr/>
            <p:nvPr/>
          </p:nvSpPr>
          <p:spPr>
            <a:xfrm>
              <a:off x="8726894" y="4080087"/>
              <a:ext cx="432822" cy="432822"/>
            </a:xfrm>
            <a:custGeom>
              <a:avLst/>
              <a:gdLst/>
              <a:ahLst/>
              <a:cxnLst/>
              <a:rect l="l" t="t" r="r" b="b"/>
              <a:pathLst>
                <a:path w="432822" h="432822">
                  <a:moveTo>
                    <a:pt x="0" y="0"/>
                  </a:moveTo>
                  <a:lnTo>
                    <a:pt x="432822" y="0"/>
                  </a:lnTo>
                  <a:lnTo>
                    <a:pt x="432822" y="432821"/>
                  </a:lnTo>
                  <a:lnTo>
                    <a:pt x="0" y="4328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39641643" y="7362917"/>
              <a:ext cx="1290015" cy="1899189"/>
            </a:xfrm>
            <a:custGeom>
              <a:avLst/>
              <a:gdLst/>
              <a:ahLst/>
              <a:cxnLst/>
              <a:rect l="l" t="t" r="r" b="b"/>
              <a:pathLst>
                <a:path w="1290015" h="1899189">
                  <a:moveTo>
                    <a:pt x="0" y="0"/>
                  </a:moveTo>
                  <a:lnTo>
                    <a:pt x="1290015" y="0"/>
                  </a:lnTo>
                  <a:lnTo>
                    <a:pt x="1290015" y="1899188"/>
                  </a:lnTo>
                  <a:lnTo>
                    <a:pt x="0" y="1899188"/>
                  </a:lnTo>
                  <a:lnTo>
                    <a:pt x="0" y="0"/>
                  </a:lnTo>
                  <a:close/>
                </a:path>
              </a:pathLst>
            </a:custGeom>
            <a:blipFill>
              <a:blip r:embed="rId7"/>
              <a:stretch>
                <a:fillRect l="-141696" t="-203712" r="-1045335" b="-242669"/>
              </a:stretch>
            </a:blipFill>
          </p:spPr>
          <p:txBody>
            <a:bodyPr/>
            <a:lstStyle/>
            <a:p>
              <a:endParaRPr lang="en-US"/>
            </a:p>
          </p:txBody>
        </p:sp>
        <p:sp>
          <p:nvSpPr>
            <p:cNvPr id="19" name="Freeform 19"/>
            <p:cNvSpPr/>
            <p:nvPr/>
          </p:nvSpPr>
          <p:spPr>
            <a:xfrm>
              <a:off x="55911026" y="9667798"/>
              <a:ext cx="1290015" cy="1899189"/>
            </a:xfrm>
            <a:custGeom>
              <a:avLst/>
              <a:gdLst/>
              <a:ahLst/>
              <a:cxnLst/>
              <a:rect l="l" t="t" r="r" b="b"/>
              <a:pathLst>
                <a:path w="1290015" h="1899189">
                  <a:moveTo>
                    <a:pt x="0" y="0"/>
                  </a:moveTo>
                  <a:lnTo>
                    <a:pt x="1290015" y="0"/>
                  </a:lnTo>
                  <a:lnTo>
                    <a:pt x="1290015" y="1899189"/>
                  </a:lnTo>
                  <a:lnTo>
                    <a:pt x="0" y="1899189"/>
                  </a:lnTo>
                  <a:lnTo>
                    <a:pt x="0" y="0"/>
                  </a:lnTo>
                  <a:close/>
                </a:path>
              </a:pathLst>
            </a:custGeom>
            <a:blipFill>
              <a:blip r:embed="rId7"/>
              <a:stretch>
                <a:fillRect l="-141696" t="-203712" r="-1045335" b="-242669"/>
              </a:stretch>
            </a:blipFill>
          </p:spPr>
          <p:txBody>
            <a:bodyPr/>
            <a:lstStyle/>
            <a:p>
              <a:endParaRPr lang="en-US"/>
            </a:p>
          </p:txBody>
        </p:sp>
        <p:sp>
          <p:nvSpPr>
            <p:cNvPr id="20" name="Freeform 20"/>
            <p:cNvSpPr/>
            <p:nvPr/>
          </p:nvSpPr>
          <p:spPr>
            <a:xfrm>
              <a:off x="18236579" y="4412752"/>
              <a:ext cx="517764" cy="517764"/>
            </a:xfrm>
            <a:custGeom>
              <a:avLst/>
              <a:gdLst/>
              <a:ahLst/>
              <a:cxnLst/>
              <a:rect l="l" t="t" r="r" b="b"/>
              <a:pathLst>
                <a:path w="517764" h="517764">
                  <a:moveTo>
                    <a:pt x="0" y="0"/>
                  </a:moveTo>
                  <a:lnTo>
                    <a:pt x="517764" y="0"/>
                  </a:lnTo>
                  <a:lnTo>
                    <a:pt x="517764" y="517764"/>
                  </a:lnTo>
                  <a:lnTo>
                    <a:pt x="0" y="51776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1" name="Freeform 21"/>
            <p:cNvSpPr/>
            <p:nvPr/>
          </p:nvSpPr>
          <p:spPr>
            <a:xfrm>
              <a:off x="21966227" y="6723751"/>
              <a:ext cx="432822" cy="432822"/>
            </a:xfrm>
            <a:custGeom>
              <a:avLst/>
              <a:gdLst/>
              <a:ahLst/>
              <a:cxnLst/>
              <a:rect l="l" t="t" r="r" b="b"/>
              <a:pathLst>
                <a:path w="432822" h="432822">
                  <a:moveTo>
                    <a:pt x="0" y="0"/>
                  </a:moveTo>
                  <a:lnTo>
                    <a:pt x="432822" y="0"/>
                  </a:lnTo>
                  <a:lnTo>
                    <a:pt x="432822" y="432822"/>
                  </a:lnTo>
                  <a:lnTo>
                    <a:pt x="0" y="4328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2" name="TextBox 22"/>
            <p:cNvSpPr txBox="1"/>
            <p:nvPr/>
          </p:nvSpPr>
          <p:spPr>
            <a:xfrm>
              <a:off x="16097872" y="946942"/>
              <a:ext cx="7178204" cy="2012350"/>
            </a:xfrm>
            <a:prstGeom prst="rect">
              <a:avLst/>
            </a:prstGeom>
          </p:spPr>
          <p:txBody>
            <a:bodyPr lIns="0" tIns="0" rIns="0" bIns="0" rtlCol="0" anchor="t">
              <a:spAutoFit/>
            </a:bodyPr>
            <a:lstStyle/>
            <a:p>
              <a:pPr>
                <a:lnSpc>
                  <a:spcPts val="2418"/>
                </a:lnSpc>
              </a:pPr>
              <a:endParaRPr/>
            </a:p>
            <a:p>
              <a:pPr>
                <a:lnSpc>
                  <a:spcPts val="2418"/>
                </a:lnSpc>
              </a:pPr>
              <a:r>
                <a:rPr lang="en-US" sz="1727">
                  <a:solidFill>
                    <a:srgbClr val="FFFFFF"/>
                  </a:solidFill>
                  <a:latin typeface="Montserrat"/>
                </a:rPr>
                <a:t>2)Specification :</a:t>
              </a:r>
            </a:p>
            <a:p>
              <a:pPr marL="0" lvl="0" indent="0">
                <a:lnSpc>
                  <a:spcPts val="2418"/>
                </a:lnSpc>
                <a:spcBef>
                  <a:spcPct val="0"/>
                </a:spcBef>
              </a:pPr>
              <a:r>
                <a:rPr lang="en-US" sz="1727">
                  <a:solidFill>
                    <a:srgbClr val="FFFFFF"/>
                  </a:solidFill>
                  <a:latin typeface="Montserrat"/>
                </a:rPr>
                <a:t>Defining what the system should do functionally and non-functionally, covering all the needs of the user.</a:t>
              </a:r>
            </a:p>
          </p:txBody>
        </p:sp>
        <p:sp>
          <p:nvSpPr>
            <p:cNvPr id="23" name="TextBox 23"/>
            <p:cNvSpPr txBox="1"/>
            <p:nvPr/>
          </p:nvSpPr>
          <p:spPr>
            <a:xfrm>
              <a:off x="20570291" y="9224005"/>
              <a:ext cx="6589326" cy="1605798"/>
            </a:xfrm>
            <a:prstGeom prst="rect">
              <a:avLst/>
            </a:prstGeom>
          </p:spPr>
          <p:txBody>
            <a:bodyPr lIns="0" tIns="0" rIns="0" bIns="0" rtlCol="0" anchor="t">
              <a:spAutoFit/>
            </a:bodyPr>
            <a:lstStyle/>
            <a:p>
              <a:pPr>
                <a:lnSpc>
                  <a:spcPts val="2418"/>
                </a:lnSpc>
              </a:pPr>
              <a:r>
                <a:rPr lang="en-US" sz="1727">
                  <a:solidFill>
                    <a:srgbClr val="FFFFFF"/>
                  </a:solidFill>
                  <a:latin typeface="Montserrat"/>
                </a:rPr>
                <a:t>4)Design :</a:t>
              </a:r>
            </a:p>
            <a:p>
              <a:pPr>
                <a:lnSpc>
                  <a:spcPts val="2418"/>
                </a:lnSpc>
              </a:pPr>
              <a:r>
                <a:rPr lang="en-US" sz="1727">
                  <a:solidFill>
                    <a:srgbClr val="FFFFFF"/>
                  </a:solidFill>
                  <a:latin typeface="Montserrat"/>
                </a:rPr>
                <a:t>Design a software structure that realises the specification</a:t>
              </a:r>
            </a:p>
            <a:p>
              <a:pPr marL="0" lvl="0" indent="0">
                <a:lnSpc>
                  <a:spcPts val="2418"/>
                </a:lnSpc>
                <a:spcBef>
                  <a:spcPct val="0"/>
                </a:spcBef>
              </a:pPr>
              <a:endParaRPr lang="en-US" sz="1727">
                <a:solidFill>
                  <a:srgbClr val="FFFFFF"/>
                </a:solidFill>
                <a:latin typeface="Montserrat"/>
              </a:endParaRPr>
            </a:p>
          </p:txBody>
        </p:sp>
        <p:sp>
          <p:nvSpPr>
            <p:cNvPr id="24" name="TextBox 24"/>
            <p:cNvSpPr txBox="1"/>
            <p:nvPr/>
          </p:nvSpPr>
          <p:spPr>
            <a:xfrm>
              <a:off x="29839245" y="368452"/>
              <a:ext cx="7178204"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5)Implementation :</a:t>
              </a:r>
            </a:p>
            <a:p>
              <a:pPr>
                <a:lnSpc>
                  <a:spcPts val="2418"/>
                </a:lnSpc>
              </a:pPr>
              <a:r>
                <a:rPr lang="en-US" sz="1727">
                  <a:solidFill>
                    <a:srgbClr val="FFFFFF"/>
                  </a:solidFill>
                  <a:latin typeface="Montserrat"/>
                </a:rPr>
                <a:t>Installing the design into an existing program</a:t>
              </a:r>
            </a:p>
            <a:p>
              <a:pPr marL="0" lvl="0" indent="0">
                <a:lnSpc>
                  <a:spcPts val="2418"/>
                </a:lnSpc>
                <a:spcBef>
                  <a:spcPct val="0"/>
                </a:spcBef>
              </a:pPr>
              <a:endParaRPr lang="en-US" sz="1727">
                <a:solidFill>
                  <a:srgbClr val="FFFFFF"/>
                </a:solidFill>
                <a:latin typeface="Montserrat"/>
              </a:endParaRPr>
            </a:p>
          </p:txBody>
        </p:sp>
        <p:sp>
          <p:nvSpPr>
            <p:cNvPr id="25" name="TextBox 25"/>
            <p:cNvSpPr txBox="1"/>
            <p:nvPr/>
          </p:nvSpPr>
          <p:spPr>
            <a:xfrm>
              <a:off x="38233173" y="10211131"/>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6)Validation :</a:t>
              </a:r>
            </a:p>
            <a:p>
              <a:pPr>
                <a:lnSpc>
                  <a:spcPts val="2418"/>
                </a:lnSpc>
              </a:pPr>
              <a:r>
                <a:rPr lang="en-US" sz="1727">
                  <a:solidFill>
                    <a:srgbClr val="FFFFFF"/>
                  </a:solidFill>
                  <a:latin typeface="Montserrat"/>
                </a:rPr>
                <a:t>Checking it satisfied user expectations and needs and conforms to its specification.</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6" name="TextBox 26"/>
            <p:cNvSpPr txBox="1"/>
            <p:nvPr/>
          </p:nvSpPr>
          <p:spPr>
            <a:xfrm>
              <a:off x="44236272" y="1934067"/>
              <a:ext cx="6589326" cy="2012350"/>
            </a:xfrm>
            <a:prstGeom prst="rect">
              <a:avLst/>
            </a:prstGeom>
          </p:spPr>
          <p:txBody>
            <a:bodyPr lIns="0" tIns="0" rIns="0" bIns="0" rtlCol="0" anchor="t">
              <a:spAutoFit/>
            </a:bodyPr>
            <a:lstStyle/>
            <a:p>
              <a:pPr>
                <a:lnSpc>
                  <a:spcPts val="2418"/>
                </a:lnSpc>
              </a:pPr>
              <a:r>
                <a:rPr lang="en-US" sz="1727">
                  <a:solidFill>
                    <a:srgbClr val="FFFFFF"/>
                  </a:solidFill>
                  <a:latin typeface="Montserrat"/>
                </a:rPr>
                <a:t>7)Testing :</a:t>
              </a:r>
            </a:p>
            <a:p>
              <a:pPr>
                <a:lnSpc>
                  <a:spcPts val="2418"/>
                </a:lnSpc>
              </a:pPr>
              <a:r>
                <a:rPr lang="en-US" sz="1727">
                  <a:solidFill>
                    <a:srgbClr val="FFFFFF"/>
                  </a:solidFill>
                  <a:latin typeface="Montserrat"/>
                </a:rPr>
                <a:t>Unit testing , integration testing , system testing, acceptance testing.</a:t>
              </a:r>
            </a:p>
            <a:p>
              <a:pPr>
                <a:lnSpc>
                  <a:spcPts val="2418"/>
                </a:lnSpc>
              </a:pPr>
              <a:endParaRPr lang="en-US" sz="1727">
                <a:solidFill>
                  <a:srgbClr val="FFFFFF"/>
                </a:solidFill>
                <a:latin typeface="Montserrat"/>
              </a:endParaRPr>
            </a:p>
            <a:p>
              <a:pPr marL="0" lvl="0" indent="0">
                <a:lnSpc>
                  <a:spcPts val="2418"/>
                </a:lnSpc>
                <a:spcBef>
                  <a:spcPct val="0"/>
                </a:spcBef>
              </a:pPr>
              <a:endParaRPr lang="en-US" sz="1727">
                <a:solidFill>
                  <a:srgbClr val="FFFFFF"/>
                </a:solidFill>
                <a:latin typeface="Montserrat"/>
              </a:endParaRPr>
            </a:p>
          </p:txBody>
        </p:sp>
        <p:sp>
          <p:nvSpPr>
            <p:cNvPr id="27" name="TextBox 27"/>
            <p:cNvSpPr txBox="1"/>
            <p:nvPr/>
          </p:nvSpPr>
          <p:spPr>
            <a:xfrm>
              <a:off x="55303721" y="11449087"/>
              <a:ext cx="6589326" cy="1199246"/>
            </a:xfrm>
            <a:prstGeom prst="rect">
              <a:avLst/>
            </a:prstGeom>
          </p:spPr>
          <p:txBody>
            <a:bodyPr lIns="0" tIns="0" rIns="0" bIns="0" rtlCol="0" anchor="t">
              <a:spAutoFit/>
            </a:bodyPr>
            <a:lstStyle/>
            <a:p>
              <a:pPr>
                <a:lnSpc>
                  <a:spcPts val="2418"/>
                </a:lnSpc>
              </a:pPr>
              <a:r>
                <a:rPr lang="en-US" sz="1727">
                  <a:solidFill>
                    <a:srgbClr val="FFFFFF"/>
                  </a:solidFill>
                  <a:latin typeface="Montserrat"/>
                </a:rPr>
                <a:t>8)Evolution :</a:t>
              </a:r>
            </a:p>
            <a:p>
              <a:pPr marL="0" lvl="0" indent="0">
                <a:lnSpc>
                  <a:spcPts val="2418"/>
                </a:lnSpc>
                <a:spcBef>
                  <a:spcPct val="0"/>
                </a:spcBef>
              </a:pPr>
              <a:r>
                <a:rPr lang="en-US" sz="1727">
                  <a:solidFill>
                    <a:srgbClr val="FFFFFF"/>
                  </a:solidFill>
                  <a:latin typeface="Montserrat"/>
                </a:rPr>
                <a:t>Add more features based on the stakeholders needs.</a:t>
              </a:r>
            </a:p>
          </p:txBody>
        </p:sp>
        <p:sp>
          <p:nvSpPr>
            <p:cNvPr id="28" name="Freeform 28"/>
            <p:cNvSpPr/>
            <p:nvPr/>
          </p:nvSpPr>
          <p:spPr>
            <a:xfrm>
              <a:off x="33428347" y="2871924"/>
              <a:ext cx="413286" cy="324946"/>
            </a:xfrm>
            <a:custGeom>
              <a:avLst/>
              <a:gdLst/>
              <a:ahLst/>
              <a:cxnLst/>
              <a:rect l="l" t="t" r="r" b="b"/>
              <a:pathLst>
                <a:path w="413286" h="324946">
                  <a:moveTo>
                    <a:pt x="0" y="0"/>
                  </a:moveTo>
                  <a:lnTo>
                    <a:pt x="413286" y="0"/>
                  </a:lnTo>
                  <a:lnTo>
                    <a:pt x="413286" y="324946"/>
                  </a:lnTo>
                  <a:lnTo>
                    <a:pt x="0" y="3249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29"/>
            <p:cNvSpPr/>
            <p:nvPr/>
          </p:nvSpPr>
          <p:spPr>
            <a:xfrm>
              <a:off x="40104882" y="8202556"/>
              <a:ext cx="332493" cy="258098"/>
            </a:xfrm>
            <a:custGeom>
              <a:avLst/>
              <a:gdLst/>
              <a:ahLst/>
              <a:cxnLst/>
              <a:rect l="l" t="t" r="r" b="b"/>
              <a:pathLst>
                <a:path w="332493" h="258098">
                  <a:moveTo>
                    <a:pt x="0" y="0"/>
                  </a:moveTo>
                  <a:lnTo>
                    <a:pt x="332493" y="0"/>
                  </a:lnTo>
                  <a:lnTo>
                    <a:pt x="332493" y="258098"/>
                  </a:lnTo>
                  <a:lnTo>
                    <a:pt x="0" y="25809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30" name="Freeform 30"/>
            <p:cNvSpPr/>
            <p:nvPr/>
          </p:nvSpPr>
          <p:spPr>
            <a:xfrm>
              <a:off x="46211583" y="4458465"/>
              <a:ext cx="370977" cy="403236"/>
            </a:xfrm>
            <a:custGeom>
              <a:avLst/>
              <a:gdLst/>
              <a:ahLst/>
              <a:cxnLst/>
              <a:rect l="l" t="t" r="r" b="b"/>
              <a:pathLst>
                <a:path w="370977" h="403236">
                  <a:moveTo>
                    <a:pt x="0" y="0"/>
                  </a:moveTo>
                  <a:lnTo>
                    <a:pt x="370977" y="0"/>
                  </a:lnTo>
                  <a:lnTo>
                    <a:pt x="370977" y="403236"/>
                  </a:lnTo>
                  <a:lnTo>
                    <a:pt x="0" y="40323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31" name="Freeform 31"/>
            <p:cNvSpPr/>
            <p:nvPr/>
          </p:nvSpPr>
          <p:spPr>
            <a:xfrm>
              <a:off x="56303090" y="10485064"/>
              <a:ext cx="416693" cy="416693"/>
            </a:xfrm>
            <a:custGeom>
              <a:avLst/>
              <a:gdLst/>
              <a:ahLst/>
              <a:cxnLst/>
              <a:rect l="l" t="t" r="r" b="b"/>
              <a:pathLst>
                <a:path w="416693" h="416693">
                  <a:moveTo>
                    <a:pt x="0" y="0"/>
                  </a:moveTo>
                  <a:lnTo>
                    <a:pt x="416693" y="0"/>
                  </a:lnTo>
                  <a:lnTo>
                    <a:pt x="416693" y="416693"/>
                  </a:lnTo>
                  <a:lnTo>
                    <a:pt x="0" y="41669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2" name="Freeform 32"/>
          <p:cNvSpPr/>
          <p:nvPr/>
        </p:nvSpPr>
        <p:spPr>
          <a:xfrm>
            <a:off x="16673483"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3" name="Freeform 33"/>
          <p:cNvSpPr/>
          <p:nvPr/>
        </p:nvSpPr>
        <p:spPr>
          <a:xfrm>
            <a:off x="1605038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4" name="Freeform 34"/>
          <p:cNvSpPr/>
          <p:nvPr/>
        </p:nvSpPr>
        <p:spPr>
          <a:xfrm>
            <a:off x="15431238"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5" name="AutoShape 35"/>
          <p:cNvSpPr/>
          <p:nvPr/>
        </p:nvSpPr>
        <p:spPr>
          <a:xfrm>
            <a:off x="13186144" y="9544170"/>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36" name="Freeform 36"/>
          <p:cNvSpPr/>
          <p:nvPr/>
        </p:nvSpPr>
        <p:spPr>
          <a:xfrm>
            <a:off x="2332862"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7" name="Freeform 37"/>
          <p:cNvSpPr/>
          <p:nvPr/>
        </p:nvSpPr>
        <p:spPr>
          <a:xfrm>
            <a:off x="1709767" y="9289841"/>
            <a:ext cx="523900" cy="499134"/>
          </a:xfrm>
          <a:custGeom>
            <a:avLst/>
            <a:gdLst/>
            <a:ahLst/>
            <a:cxnLst/>
            <a:rect l="l" t="t" r="r" b="b"/>
            <a:pathLst>
              <a:path w="523900" h="499134">
                <a:moveTo>
                  <a:pt x="0" y="0"/>
                </a:moveTo>
                <a:lnTo>
                  <a:pt x="523900" y="0"/>
                </a:lnTo>
                <a:lnTo>
                  <a:pt x="523900"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8" name="Freeform 38"/>
          <p:cNvSpPr/>
          <p:nvPr/>
        </p:nvSpPr>
        <p:spPr>
          <a:xfrm>
            <a:off x="1090618" y="9289841"/>
            <a:ext cx="523900" cy="499134"/>
          </a:xfrm>
          <a:custGeom>
            <a:avLst/>
            <a:gdLst/>
            <a:ahLst/>
            <a:cxnLst/>
            <a:rect l="l" t="t" r="r" b="b"/>
            <a:pathLst>
              <a:path w="523900" h="499134">
                <a:moveTo>
                  <a:pt x="0" y="0"/>
                </a:moveTo>
                <a:lnTo>
                  <a:pt x="523899" y="0"/>
                </a:lnTo>
                <a:lnTo>
                  <a:pt x="523899" y="499133"/>
                </a:lnTo>
                <a:lnTo>
                  <a:pt x="0" y="49913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39" name="AutoShape 39"/>
          <p:cNvSpPr/>
          <p:nvPr/>
        </p:nvSpPr>
        <p:spPr>
          <a:xfrm>
            <a:off x="3366775" y="9548933"/>
            <a:ext cx="190078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0" name="Group 40"/>
          <p:cNvGrpSpPr/>
          <p:nvPr/>
        </p:nvGrpSpPr>
        <p:grpSpPr>
          <a:xfrm>
            <a:off x="1028700" y="1667798"/>
            <a:ext cx="16659584" cy="1618140"/>
            <a:chOff x="0" y="38100"/>
            <a:chExt cx="22212778" cy="2157520"/>
          </a:xfrm>
        </p:grpSpPr>
        <p:sp>
          <p:nvSpPr>
            <p:cNvPr id="41" name="Freeform 41"/>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7">
                <a:extLst>
                  <a:ext uri="{96DAC541-7B7A-43D3-8B79-37D633B846F1}">
                    <asvg:svgBlip xmlns:asvg="http://schemas.microsoft.com/office/drawing/2016/SVG/main" r:embed="rId28"/>
                  </a:ext>
                </a:extLst>
              </a:blip>
              <a:stretch>
                <a:fillRect l="-645045" r="-78832"/>
              </a:stretch>
            </a:blipFill>
          </p:spPr>
          <p:txBody>
            <a:bodyPr/>
            <a:lstStyle/>
            <a:p>
              <a:endParaRPr lang="en-US"/>
            </a:p>
          </p:txBody>
        </p:sp>
        <p:sp>
          <p:nvSpPr>
            <p:cNvPr id="42" name="TextBox 42"/>
            <p:cNvSpPr txBox="1"/>
            <p:nvPr/>
          </p:nvSpPr>
          <p:spPr>
            <a:xfrm>
              <a:off x="0" y="38100"/>
              <a:ext cx="22212778" cy="745989"/>
            </a:xfrm>
            <a:prstGeom prst="rect">
              <a:avLst/>
            </a:prstGeom>
          </p:spPr>
          <p:txBody>
            <a:bodyPr lIns="0" tIns="0" rIns="0" bIns="0" rtlCol="0" anchor="t">
              <a:spAutoFit/>
            </a:bodyPr>
            <a:lstStyle/>
            <a:p>
              <a:pPr marL="0" lvl="0" indent="0">
                <a:lnSpc>
                  <a:spcPts val="3808"/>
                </a:lnSpc>
              </a:pPr>
              <a:r>
                <a:rPr lang="en-US" sz="3808" dirty="0">
                  <a:solidFill>
                    <a:srgbClr val="FFFFFF"/>
                  </a:solidFill>
                  <a:latin typeface="Helios Extended Bold"/>
                </a:rPr>
                <a:t>FUNCTIONAL &amp; NON FUNCTIONAL REQUIREMENTS</a:t>
              </a:r>
            </a:p>
          </p:txBody>
        </p:sp>
        <p:sp>
          <p:nvSpPr>
            <p:cNvPr id="43" name="AutoShape 43"/>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44" name="TextBox 44"/>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Functional Requirements:</a:t>
              </a:r>
            </a:p>
          </p:txBody>
        </p:sp>
      </p:grpSp>
      <p:grpSp>
        <p:nvGrpSpPr>
          <p:cNvPr id="45" name="Group 45"/>
          <p:cNvGrpSpPr/>
          <p:nvPr/>
        </p:nvGrpSpPr>
        <p:grpSpPr>
          <a:xfrm>
            <a:off x="-14738599" y="4351605"/>
            <a:ext cx="15509197" cy="2660950"/>
            <a:chOff x="0" y="0"/>
            <a:chExt cx="20678930" cy="3547934"/>
          </a:xfrm>
        </p:grpSpPr>
        <p:sp>
          <p:nvSpPr>
            <p:cNvPr id="46" name="TextBox 46"/>
            <p:cNvSpPr txBox="1"/>
            <p:nvPr/>
          </p:nvSpPr>
          <p:spPr>
            <a:xfrm>
              <a:off x="0" y="-38100"/>
              <a:ext cx="3849012"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1- Account:</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cs typeface="Montserrat"/>
                </a:rPr>
                <a:t>The user should be able to create an account using a phone number or email address، username and date of birth to access the application.</a:t>
              </a:r>
            </a:p>
            <a:p>
              <a:pPr>
                <a:lnSpc>
                  <a:spcPts val="2336"/>
                </a:lnSpc>
              </a:pPr>
              <a:endParaRPr lang="en-US" sz="1611">
                <a:solidFill>
                  <a:srgbClr val="141418"/>
                </a:solidFill>
                <a:latin typeface="Montserrat"/>
                <a:cs typeface="Montserrat"/>
              </a:endParaRPr>
            </a:p>
          </p:txBody>
        </p:sp>
        <p:sp>
          <p:nvSpPr>
            <p:cNvPr id="47" name="TextBox 47"/>
            <p:cNvSpPr txBox="1"/>
            <p:nvPr/>
          </p:nvSpPr>
          <p:spPr>
            <a:xfrm>
              <a:off x="5472211" y="49465"/>
              <a:ext cx="2734917" cy="3106405"/>
            </a:xfrm>
            <a:prstGeom prst="rect">
              <a:avLst/>
            </a:prstGeom>
          </p:spPr>
          <p:txBody>
            <a:bodyPr lIns="0" tIns="0" rIns="0" bIns="0" rtlCol="0" anchor="t">
              <a:spAutoFit/>
            </a:bodyPr>
            <a:lstStyle/>
            <a:p>
              <a:pPr>
                <a:lnSpc>
                  <a:spcPts val="2336"/>
                </a:lnSpc>
              </a:pPr>
              <a:r>
                <a:rPr lang="en-US" sz="1611">
                  <a:solidFill>
                    <a:srgbClr val="141418"/>
                  </a:solidFill>
                  <a:latin typeface="Montserrat"/>
                </a:rPr>
                <a:t>2- Deletion:</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user should be able to delete and remove the account after registration.</a:t>
              </a:r>
            </a:p>
            <a:p>
              <a:pPr>
                <a:lnSpc>
                  <a:spcPts val="2336"/>
                </a:lnSpc>
              </a:pPr>
              <a:endParaRPr lang="en-US" sz="1611">
                <a:solidFill>
                  <a:srgbClr val="141418"/>
                </a:solidFill>
                <a:latin typeface="Montserrat"/>
              </a:endParaRPr>
            </a:p>
          </p:txBody>
        </p:sp>
        <p:sp>
          <p:nvSpPr>
            <p:cNvPr id="48" name="TextBox 48"/>
            <p:cNvSpPr txBox="1"/>
            <p:nvPr/>
          </p:nvSpPr>
          <p:spPr>
            <a:xfrm>
              <a:off x="9832728" y="49465"/>
              <a:ext cx="3973184"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3- Posting:</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 The premium and register users should be able to post, quote post, mention, comment and it may include text, images, videos , GIF and audio recordings.</a:t>
              </a:r>
            </a:p>
            <a:p>
              <a:pPr>
                <a:lnSpc>
                  <a:spcPts val="2336"/>
                </a:lnSpc>
              </a:pPr>
              <a:endParaRPr lang="en-US" sz="1611">
                <a:solidFill>
                  <a:srgbClr val="141418"/>
                </a:solidFill>
                <a:latin typeface="Montserrat"/>
              </a:endParaRPr>
            </a:p>
          </p:txBody>
        </p:sp>
        <p:sp>
          <p:nvSpPr>
            <p:cNvPr id="49" name="TextBox 49"/>
            <p:cNvSpPr txBox="1"/>
            <p:nvPr/>
          </p:nvSpPr>
          <p:spPr>
            <a:xfrm>
              <a:off x="15431513" y="49465"/>
              <a:ext cx="5247417" cy="3498468"/>
            </a:xfrm>
            <a:prstGeom prst="rect">
              <a:avLst/>
            </a:prstGeom>
          </p:spPr>
          <p:txBody>
            <a:bodyPr lIns="0" tIns="0" rIns="0" bIns="0" rtlCol="0" anchor="t">
              <a:spAutoFit/>
            </a:bodyPr>
            <a:lstStyle/>
            <a:p>
              <a:pPr>
                <a:lnSpc>
                  <a:spcPts val="2336"/>
                </a:lnSpc>
              </a:pPr>
              <a:r>
                <a:rPr lang="en-US" sz="1611">
                  <a:solidFill>
                    <a:srgbClr val="141418"/>
                  </a:solidFill>
                  <a:latin typeface="Montserrat"/>
                </a:rPr>
                <a:t>4- Follow or Unfollow:</a:t>
              </a:r>
            </a:p>
            <a:p>
              <a:pPr>
                <a:lnSpc>
                  <a:spcPts val="2336"/>
                </a:lnSpc>
              </a:pPr>
              <a:endParaRPr lang="en-US" sz="1611">
                <a:solidFill>
                  <a:srgbClr val="141418"/>
                </a:solidFill>
                <a:latin typeface="Montserrat"/>
              </a:endParaRPr>
            </a:p>
            <a:p>
              <a:pPr>
                <a:lnSpc>
                  <a:spcPts val="2336"/>
                </a:lnSpc>
              </a:pPr>
              <a:r>
                <a:rPr lang="en-US" sz="1611">
                  <a:solidFill>
                    <a:srgbClr val="141418"/>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2336"/>
                </a:lnSpc>
              </a:pPr>
              <a:endParaRPr lang="en-US" sz="1611">
                <a:solidFill>
                  <a:srgbClr val="141418"/>
                </a:solidFill>
                <a:latin typeface="Montserrat"/>
              </a:endParaRPr>
            </a:p>
          </p:txBody>
        </p:sp>
      </p:grpSp>
      <p:grpSp>
        <p:nvGrpSpPr>
          <p:cNvPr id="50" name="Group 50"/>
          <p:cNvGrpSpPr/>
          <p:nvPr/>
        </p:nvGrpSpPr>
        <p:grpSpPr>
          <a:xfrm>
            <a:off x="2500974" y="-1482474"/>
            <a:ext cx="13286052" cy="1674960"/>
            <a:chOff x="0" y="0"/>
            <a:chExt cx="17714737" cy="2233281"/>
          </a:xfrm>
        </p:grpSpPr>
        <p:sp>
          <p:nvSpPr>
            <p:cNvPr id="51" name="TextBox 51"/>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52" name="TextBox 52"/>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grpSp>
        <p:nvGrpSpPr>
          <p:cNvPr id="53" name="Group 53"/>
          <p:cNvGrpSpPr/>
          <p:nvPr/>
        </p:nvGrpSpPr>
        <p:grpSpPr>
          <a:xfrm>
            <a:off x="8474748" y="4323352"/>
            <a:ext cx="9005458" cy="1469178"/>
            <a:chOff x="0" y="0"/>
            <a:chExt cx="12007278" cy="1958904"/>
          </a:xfrm>
        </p:grpSpPr>
        <p:sp>
          <p:nvSpPr>
            <p:cNvPr id="54" name="TextBox 54"/>
            <p:cNvSpPr txBox="1"/>
            <p:nvPr/>
          </p:nvSpPr>
          <p:spPr>
            <a:xfrm>
              <a:off x="0" y="147359"/>
              <a:ext cx="3333402" cy="1811546"/>
            </a:xfrm>
            <a:prstGeom prst="rect">
              <a:avLst/>
            </a:prstGeom>
          </p:spPr>
          <p:txBody>
            <a:bodyPr lIns="0" tIns="0" rIns="0" bIns="0" rtlCol="0" anchor="t">
              <a:spAutoFit/>
            </a:bodyPr>
            <a:lstStyle/>
            <a:p>
              <a:pPr>
                <a:lnSpc>
                  <a:spcPts val="1372"/>
                </a:lnSpc>
              </a:pPr>
              <a:r>
                <a:rPr lang="en-US" sz="946">
                  <a:solidFill>
                    <a:srgbClr val="F1F2F2"/>
                  </a:solidFill>
                  <a:latin typeface="Montserrat"/>
                </a:rPr>
                <a:t>5- Search:</a:t>
              </a:r>
            </a:p>
            <a:p>
              <a:pPr>
                <a:lnSpc>
                  <a:spcPts val="1372"/>
                </a:lnSpc>
              </a:pPr>
              <a:endParaRPr lang="en-US" sz="946">
                <a:solidFill>
                  <a:srgbClr val="F1F2F2"/>
                </a:solidFill>
                <a:latin typeface="Montserrat"/>
              </a:endParaRPr>
            </a:p>
            <a:p>
              <a:pPr>
                <a:lnSpc>
                  <a:spcPts val="1372"/>
                </a:lnSpc>
              </a:pPr>
              <a:r>
                <a:rPr lang="en-US" sz="946">
                  <a:solidFill>
                    <a:srgbClr val="F1F2F2"/>
                  </a:solidFill>
                  <a:latin typeface="Montserrat"/>
                </a:rPr>
                <a:t>The premium and registered user should be able to search for other users' accounts by their unique username ,or posts, using the search bar, and they can search multiple time .</a:t>
              </a:r>
            </a:p>
            <a:p>
              <a:pPr>
                <a:lnSpc>
                  <a:spcPts val="1372"/>
                </a:lnSpc>
              </a:pPr>
              <a:endParaRPr lang="en-US" sz="946">
                <a:solidFill>
                  <a:srgbClr val="F1F2F2"/>
                </a:solidFill>
                <a:latin typeface="Montserrat"/>
              </a:endParaRPr>
            </a:p>
          </p:txBody>
        </p:sp>
        <p:sp>
          <p:nvSpPr>
            <p:cNvPr id="55" name="TextBox 55"/>
            <p:cNvSpPr txBox="1"/>
            <p:nvPr/>
          </p:nvSpPr>
          <p:spPr>
            <a:xfrm>
              <a:off x="3945180" y="-28575"/>
              <a:ext cx="2276220" cy="1913031"/>
            </a:xfrm>
            <a:prstGeom prst="rect">
              <a:avLst/>
            </a:prstGeom>
          </p:spPr>
          <p:txBody>
            <a:bodyPr lIns="0" tIns="0" rIns="0" bIns="0" rtlCol="0" anchor="t">
              <a:spAutoFit/>
            </a:bodyPr>
            <a:lstStyle/>
            <a:p>
              <a:pPr>
                <a:lnSpc>
                  <a:spcPts val="1452"/>
                </a:lnSpc>
              </a:pPr>
              <a:r>
                <a:rPr lang="en-US" sz="1001">
                  <a:solidFill>
                    <a:srgbClr val="F1F2F2"/>
                  </a:solidFill>
                  <a:latin typeface="Montserrat"/>
                </a:rPr>
                <a:t>6- Interaction:</a:t>
              </a:r>
            </a:p>
            <a:p>
              <a:pPr>
                <a:lnSpc>
                  <a:spcPts val="1452"/>
                </a:lnSpc>
              </a:pPr>
              <a:endParaRPr lang="en-US" sz="1001">
                <a:solidFill>
                  <a:srgbClr val="F1F2F2"/>
                </a:solidFill>
                <a:latin typeface="Montserrat"/>
              </a:endParaRPr>
            </a:p>
            <a:p>
              <a:pPr>
                <a:lnSpc>
                  <a:spcPts val="1452"/>
                </a:lnSpc>
              </a:pPr>
              <a:r>
                <a:rPr lang="en-US" sz="1001">
                  <a:solidFill>
                    <a:srgbClr val="F1F2F2"/>
                  </a:solidFill>
                  <a:latin typeface="Montserrat"/>
                </a:rPr>
                <a:t> The premium and registered user should be able to interact with other users ( e.g: likes, repost, mention, or comment )</a:t>
              </a:r>
            </a:p>
            <a:p>
              <a:pPr>
                <a:lnSpc>
                  <a:spcPts val="1452"/>
                </a:lnSpc>
              </a:pPr>
              <a:endParaRPr lang="en-US" sz="1001">
                <a:solidFill>
                  <a:srgbClr val="F1F2F2"/>
                </a:solidFill>
                <a:latin typeface="Montserrat"/>
              </a:endParaRPr>
            </a:p>
          </p:txBody>
        </p:sp>
        <p:sp>
          <p:nvSpPr>
            <p:cNvPr id="56" name="TextBox 56"/>
            <p:cNvSpPr txBox="1"/>
            <p:nvPr/>
          </p:nvSpPr>
          <p:spPr>
            <a:xfrm>
              <a:off x="7178795" y="-28575"/>
              <a:ext cx="2005147" cy="1913031"/>
            </a:xfrm>
            <a:prstGeom prst="rect">
              <a:avLst/>
            </a:prstGeom>
          </p:spPr>
          <p:txBody>
            <a:bodyPr lIns="0" tIns="0" rIns="0" bIns="0" rtlCol="0" anchor="t">
              <a:spAutoFit/>
            </a:bodyPr>
            <a:lstStyle/>
            <a:p>
              <a:pPr>
                <a:lnSpc>
                  <a:spcPts val="1452"/>
                </a:lnSpc>
              </a:pPr>
              <a:r>
                <a:rPr lang="en-US" sz="1001">
                  <a:solidFill>
                    <a:srgbClr val="F1F2F2"/>
                  </a:solidFill>
                  <a:latin typeface="Montserrat"/>
                </a:rPr>
                <a:t>7- Bookmark:</a:t>
              </a:r>
            </a:p>
            <a:p>
              <a:pPr>
                <a:lnSpc>
                  <a:spcPts val="1452"/>
                </a:lnSpc>
              </a:pPr>
              <a:endParaRPr lang="en-US" sz="1001">
                <a:solidFill>
                  <a:srgbClr val="F1F2F2"/>
                </a:solidFill>
                <a:latin typeface="Montserrat"/>
              </a:endParaRPr>
            </a:p>
            <a:p>
              <a:pPr>
                <a:lnSpc>
                  <a:spcPts val="1452"/>
                </a:lnSpc>
              </a:pPr>
              <a:r>
                <a:rPr lang="en-US" sz="1001">
                  <a:solidFill>
                    <a:srgbClr val="F1F2F2"/>
                  </a:solidFill>
                  <a:latin typeface="Montserrat"/>
                </a:rPr>
                <a:t>The premium and registered user should be able to bookmark posts and access them privately.</a:t>
              </a:r>
            </a:p>
            <a:p>
              <a:pPr>
                <a:lnSpc>
                  <a:spcPts val="1452"/>
                </a:lnSpc>
              </a:pPr>
              <a:endParaRPr lang="en-US" sz="1001">
                <a:solidFill>
                  <a:srgbClr val="F1F2F2"/>
                </a:solidFill>
                <a:latin typeface="Montserrat"/>
              </a:endParaRPr>
            </a:p>
          </p:txBody>
        </p:sp>
        <p:sp>
          <p:nvSpPr>
            <p:cNvPr id="57" name="TextBox 57"/>
            <p:cNvSpPr txBox="1"/>
            <p:nvPr/>
          </p:nvSpPr>
          <p:spPr>
            <a:xfrm>
              <a:off x="9988577" y="-28575"/>
              <a:ext cx="2018701" cy="1913031"/>
            </a:xfrm>
            <a:prstGeom prst="rect">
              <a:avLst/>
            </a:prstGeom>
          </p:spPr>
          <p:txBody>
            <a:bodyPr lIns="0" tIns="0" rIns="0" bIns="0" rtlCol="0" anchor="t">
              <a:spAutoFit/>
            </a:bodyPr>
            <a:lstStyle/>
            <a:p>
              <a:pPr>
                <a:lnSpc>
                  <a:spcPts val="1452"/>
                </a:lnSpc>
              </a:pPr>
              <a:r>
                <a:rPr lang="en-US" sz="1001">
                  <a:solidFill>
                    <a:srgbClr val="F1F2F2"/>
                  </a:solidFill>
                  <a:latin typeface="Montserrat"/>
                </a:rPr>
                <a:t>8- Direct Messages:</a:t>
              </a:r>
            </a:p>
            <a:p>
              <a:pPr>
                <a:lnSpc>
                  <a:spcPts val="1452"/>
                </a:lnSpc>
              </a:pPr>
              <a:endParaRPr lang="en-US" sz="1001">
                <a:solidFill>
                  <a:srgbClr val="F1F2F2"/>
                </a:solidFill>
                <a:latin typeface="Montserrat"/>
              </a:endParaRPr>
            </a:p>
            <a:p>
              <a:pPr>
                <a:lnSpc>
                  <a:spcPts val="1452"/>
                </a:lnSpc>
              </a:pPr>
              <a:r>
                <a:rPr lang="en-US" sz="1001">
                  <a:solidFill>
                    <a:srgbClr val="F1F2F2"/>
                  </a:solidFill>
                  <a:latin typeface="Montserrat"/>
                </a:rPr>
                <a:t>Users should have message options to use, such as text, photo, video, GIF and voice recording.</a:t>
              </a:r>
            </a:p>
            <a:p>
              <a:pPr>
                <a:lnSpc>
                  <a:spcPts val="1452"/>
                </a:lnSpc>
              </a:pPr>
              <a:endParaRPr lang="en-US" sz="1001">
                <a:solidFill>
                  <a:srgbClr val="F1F2F2"/>
                </a:solidFill>
                <a:latin typeface="Montserrat"/>
              </a:endParaRPr>
            </a:p>
          </p:txBody>
        </p:sp>
      </p:grpSp>
      <p:grpSp>
        <p:nvGrpSpPr>
          <p:cNvPr id="58" name="Group 58"/>
          <p:cNvGrpSpPr/>
          <p:nvPr/>
        </p:nvGrpSpPr>
        <p:grpSpPr>
          <a:xfrm>
            <a:off x="957000" y="4432421"/>
            <a:ext cx="7315562" cy="1255149"/>
            <a:chOff x="0" y="0"/>
            <a:chExt cx="9754083" cy="1673531"/>
          </a:xfrm>
        </p:grpSpPr>
        <p:sp>
          <p:nvSpPr>
            <p:cNvPr id="59" name="TextBox 59"/>
            <p:cNvSpPr txBox="1"/>
            <p:nvPr/>
          </p:nvSpPr>
          <p:spPr>
            <a:xfrm>
              <a:off x="0" y="-28575"/>
              <a:ext cx="1815548"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1- Account:</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cs typeface="Montserrat"/>
                </a:rPr>
                <a:t>The user should be able to create an account using a phone number or email address، username and date of birth to access the application.</a:t>
              </a:r>
            </a:p>
            <a:p>
              <a:pPr>
                <a:lnSpc>
                  <a:spcPts val="1101"/>
                </a:lnSpc>
              </a:pPr>
              <a:endParaRPr lang="en-US" sz="759">
                <a:solidFill>
                  <a:srgbClr val="F1F2F2"/>
                </a:solidFill>
                <a:latin typeface="Montserrat"/>
                <a:cs typeface="Montserrat"/>
              </a:endParaRPr>
            </a:p>
          </p:txBody>
        </p:sp>
        <p:sp>
          <p:nvSpPr>
            <p:cNvPr id="60" name="TextBox 60"/>
            <p:cNvSpPr txBox="1"/>
            <p:nvPr/>
          </p:nvSpPr>
          <p:spPr>
            <a:xfrm>
              <a:off x="2581198" y="12729"/>
              <a:ext cx="1290038" cy="1475869"/>
            </a:xfrm>
            <a:prstGeom prst="rect">
              <a:avLst/>
            </a:prstGeom>
          </p:spPr>
          <p:txBody>
            <a:bodyPr lIns="0" tIns="0" rIns="0" bIns="0" rtlCol="0" anchor="t">
              <a:spAutoFit/>
            </a:bodyPr>
            <a:lstStyle/>
            <a:p>
              <a:pPr>
                <a:lnSpc>
                  <a:spcPts val="1101"/>
                </a:lnSpc>
              </a:pPr>
              <a:r>
                <a:rPr lang="en-US" sz="759">
                  <a:solidFill>
                    <a:srgbClr val="F1F2F2"/>
                  </a:solidFill>
                  <a:latin typeface="Montserrat"/>
                </a:rPr>
                <a:t>2- Deletion:</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 The user should be able to delete and remove the account after registration.</a:t>
              </a:r>
            </a:p>
            <a:p>
              <a:pPr>
                <a:lnSpc>
                  <a:spcPts val="1101"/>
                </a:lnSpc>
              </a:pPr>
              <a:endParaRPr lang="en-US" sz="759">
                <a:solidFill>
                  <a:srgbClr val="F1F2F2"/>
                </a:solidFill>
                <a:latin typeface="Montserrat"/>
              </a:endParaRPr>
            </a:p>
          </p:txBody>
        </p:sp>
        <p:sp>
          <p:nvSpPr>
            <p:cNvPr id="61" name="TextBox 61"/>
            <p:cNvSpPr txBox="1"/>
            <p:nvPr/>
          </p:nvSpPr>
          <p:spPr>
            <a:xfrm>
              <a:off x="4638018" y="12729"/>
              <a:ext cx="1874119"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3- Posting:</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 The premium and register users should be able to post, quote post, mention, comment and it may include text, images, videos , GIF and audio recordings.</a:t>
              </a:r>
            </a:p>
            <a:p>
              <a:pPr>
                <a:lnSpc>
                  <a:spcPts val="1101"/>
                </a:lnSpc>
              </a:pPr>
              <a:endParaRPr lang="en-US" sz="759">
                <a:solidFill>
                  <a:srgbClr val="F1F2F2"/>
                </a:solidFill>
                <a:latin typeface="Montserrat"/>
              </a:endParaRPr>
            </a:p>
          </p:txBody>
        </p:sp>
        <p:sp>
          <p:nvSpPr>
            <p:cNvPr id="62" name="TextBox 62"/>
            <p:cNvSpPr txBox="1"/>
            <p:nvPr/>
          </p:nvSpPr>
          <p:spPr>
            <a:xfrm>
              <a:off x="7278919" y="12729"/>
              <a:ext cx="2475164" cy="1660803"/>
            </a:xfrm>
            <a:prstGeom prst="rect">
              <a:avLst/>
            </a:prstGeom>
          </p:spPr>
          <p:txBody>
            <a:bodyPr lIns="0" tIns="0" rIns="0" bIns="0" rtlCol="0" anchor="t">
              <a:spAutoFit/>
            </a:bodyPr>
            <a:lstStyle/>
            <a:p>
              <a:pPr>
                <a:lnSpc>
                  <a:spcPts val="1101"/>
                </a:lnSpc>
              </a:pPr>
              <a:r>
                <a:rPr lang="en-US" sz="759">
                  <a:solidFill>
                    <a:srgbClr val="F1F2F2"/>
                  </a:solidFill>
                  <a:latin typeface="Montserrat"/>
                </a:rPr>
                <a:t>4- Follow or Unfollow:</a:t>
              </a:r>
            </a:p>
            <a:p>
              <a:pPr>
                <a:lnSpc>
                  <a:spcPts val="1101"/>
                </a:lnSpc>
              </a:pPr>
              <a:endParaRPr lang="en-US" sz="759">
                <a:solidFill>
                  <a:srgbClr val="F1F2F2"/>
                </a:solidFill>
                <a:latin typeface="Montserrat"/>
              </a:endParaRPr>
            </a:p>
            <a:p>
              <a:pPr>
                <a:lnSpc>
                  <a:spcPts val="1101"/>
                </a:lnSpc>
              </a:pPr>
              <a:r>
                <a:rPr lang="en-US" sz="759">
                  <a:solidFill>
                    <a:srgbClr val="F1F2F2"/>
                  </a:solidFill>
                  <a:latin typeface="Montserrat"/>
                </a:rPr>
                <a:t>The premium and registered user should be able to follow other users’ accounts or unfollow them, and they can follow them by their unique username, every account has a followers list and a following list.</a:t>
              </a:r>
            </a:p>
            <a:p>
              <a:pPr>
                <a:lnSpc>
                  <a:spcPts val="1101"/>
                </a:lnSpc>
              </a:pPr>
              <a:endParaRPr lang="en-US" sz="759">
                <a:solidFill>
                  <a:srgbClr val="F1F2F2"/>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rot="5400000">
            <a:off x="14700906" y="7385082"/>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3" name="Freeform 3"/>
          <p:cNvSpPr/>
          <p:nvPr/>
        </p:nvSpPr>
        <p:spPr>
          <a:xfrm>
            <a:off x="15441191" y="891687"/>
            <a:ext cx="1818109" cy="293483"/>
          </a:xfrm>
          <a:custGeom>
            <a:avLst/>
            <a:gdLst/>
            <a:ahLst/>
            <a:cxnLst/>
            <a:rect l="l" t="t" r="r" b="b"/>
            <a:pathLst>
              <a:path w="1818109" h="293483">
                <a:moveTo>
                  <a:pt x="0" y="0"/>
                </a:moveTo>
                <a:lnTo>
                  <a:pt x="1818109" y="0"/>
                </a:lnTo>
                <a:lnTo>
                  <a:pt x="1818109" y="293483"/>
                </a:lnTo>
                <a:lnTo>
                  <a:pt x="0" y="293483"/>
                </a:lnTo>
                <a:lnTo>
                  <a:pt x="0" y="0"/>
                </a:lnTo>
                <a:close/>
              </a:path>
            </a:pathLst>
          </a:custGeom>
          <a:blipFill>
            <a:blip r:embed="rId3">
              <a:extLst>
                <a:ext uri="{96DAC541-7B7A-43D3-8B79-37D633B846F1}">
                  <asvg:svgBlip xmlns:asvg="http://schemas.microsoft.com/office/drawing/2016/SVG/main" r:embed="rId4"/>
                </a:ext>
              </a:extLst>
            </a:blip>
            <a:stretch>
              <a:fillRect t="-120523"/>
            </a:stretch>
          </a:blipFill>
        </p:spPr>
        <p:txBody>
          <a:bodyPr/>
          <a:lstStyle/>
          <a:p>
            <a:endParaRPr lang="en-US"/>
          </a:p>
        </p:txBody>
      </p:sp>
      <p:sp>
        <p:nvSpPr>
          <p:cNvPr id="4" name="Freeform 4"/>
          <p:cNvSpPr/>
          <p:nvPr/>
        </p:nvSpPr>
        <p:spPr>
          <a:xfrm>
            <a:off x="10896374" y="9086270"/>
            <a:ext cx="1212065" cy="623663"/>
          </a:xfrm>
          <a:custGeom>
            <a:avLst/>
            <a:gdLst/>
            <a:ahLst/>
            <a:cxnLst/>
            <a:rect l="l" t="t" r="r" b="b"/>
            <a:pathLst>
              <a:path w="1212065" h="623663">
                <a:moveTo>
                  <a:pt x="0" y="0"/>
                </a:moveTo>
                <a:lnTo>
                  <a:pt x="1212066" y="0"/>
                </a:lnTo>
                <a:lnTo>
                  <a:pt x="1212066" y="623663"/>
                </a:lnTo>
                <a:lnTo>
                  <a:pt x="0" y="623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3076915" y="1038429"/>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12573162" y="9402864"/>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Freeform 7"/>
          <p:cNvSpPr/>
          <p:nvPr/>
        </p:nvSpPr>
        <p:spPr>
          <a:xfrm rot="-7220115">
            <a:off x="-2372132" y="-2868199"/>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8" name="Freeform 8"/>
          <p:cNvSpPr/>
          <p:nvPr/>
        </p:nvSpPr>
        <p:spPr>
          <a:xfrm>
            <a:off x="3029399" y="9558705"/>
            <a:ext cx="69272" cy="62191"/>
          </a:xfrm>
          <a:custGeom>
            <a:avLst/>
            <a:gdLst/>
            <a:ahLst/>
            <a:cxnLst/>
            <a:rect l="l" t="t" r="r" b="b"/>
            <a:pathLst>
              <a:path w="69272" h="62191">
                <a:moveTo>
                  <a:pt x="0" y="0"/>
                </a:moveTo>
                <a:lnTo>
                  <a:pt x="69272" y="0"/>
                </a:lnTo>
                <a:lnTo>
                  <a:pt x="69272" y="62191"/>
                </a:lnTo>
                <a:lnTo>
                  <a:pt x="0" y="62191"/>
                </a:lnTo>
                <a:lnTo>
                  <a:pt x="0" y="0"/>
                </a:lnTo>
                <a:close/>
              </a:path>
            </a:pathLst>
          </a:custGeom>
          <a:blipFill>
            <a:blip r:embed="rId7"/>
            <a:stretch>
              <a:fillRect/>
            </a:stretch>
          </a:blipFill>
        </p:spPr>
        <p:txBody>
          <a:bodyPr/>
          <a:lstStyle/>
          <a:p>
            <a:endParaRPr lang="en-US"/>
          </a:p>
        </p:txBody>
      </p:sp>
      <p:sp>
        <p:nvSpPr>
          <p:cNvPr id="9" name="Freeform 9"/>
          <p:cNvSpPr/>
          <p:nvPr/>
        </p:nvSpPr>
        <p:spPr>
          <a:xfrm rot="5400000">
            <a:off x="2818845" y="9305826"/>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5400000">
            <a:off x="2818845" y="799412"/>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660339" y="3945634"/>
            <a:ext cx="2876664" cy="2395732"/>
          </a:xfrm>
          <a:custGeom>
            <a:avLst/>
            <a:gdLst/>
            <a:ahLst/>
            <a:cxnLst/>
            <a:rect l="l" t="t" r="r" b="b"/>
            <a:pathLst>
              <a:path w="2876664" h="2395732">
                <a:moveTo>
                  <a:pt x="0" y="0"/>
                </a:moveTo>
                <a:lnTo>
                  <a:pt x="2876664" y="0"/>
                </a:lnTo>
                <a:lnTo>
                  <a:pt x="2876664" y="2395732"/>
                </a:lnTo>
                <a:lnTo>
                  <a:pt x="0" y="2395732"/>
                </a:lnTo>
                <a:lnTo>
                  <a:pt x="0" y="0"/>
                </a:lnTo>
                <a:close/>
              </a:path>
            </a:pathLst>
          </a:custGeom>
          <a:blipFill>
            <a:blip r:embed="rId10"/>
            <a:stretch>
              <a:fillRect l="-7438" r="-17484"/>
            </a:stretch>
          </a:blipFill>
        </p:spPr>
        <p:txBody>
          <a:bodyPr/>
          <a:lstStyle/>
          <a:p>
            <a:endParaRPr lang="en-US"/>
          </a:p>
        </p:txBody>
      </p:sp>
      <p:sp>
        <p:nvSpPr>
          <p:cNvPr id="12" name="Freeform 12"/>
          <p:cNvSpPr/>
          <p:nvPr/>
        </p:nvSpPr>
        <p:spPr>
          <a:xfrm>
            <a:off x="2235707" y="6751348"/>
            <a:ext cx="1656655" cy="1382885"/>
          </a:xfrm>
          <a:custGeom>
            <a:avLst/>
            <a:gdLst/>
            <a:ahLst/>
            <a:cxnLst/>
            <a:rect l="l" t="t" r="r" b="b"/>
            <a:pathLst>
              <a:path w="1656655" h="1382885">
                <a:moveTo>
                  <a:pt x="0" y="0"/>
                </a:moveTo>
                <a:lnTo>
                  <a:pt x="1656656" y="0"/>
                </a:lnTo>
                <a:lnTo>
                  <a:pt x="1656656" y="1382885"/>
                </a:lnTo>
                <a:lnTo>
                  <a:pt x="0" y="1382885"/>
                </a:lnTo>
                <a:lnTo>
                  <a:pt x="0" y="0"/>
                </a:lnTo>
                <a:close/>
              </a:path>
            </a:pathLst>
          </a:custGeom>
          <a:blipFill>
            <a:blip r:embed="rId11"/>
            <a:stretch>
              <a:fillRect l="-4350" r="-4350"/>
            </a:stretch>
          </a:blipFill>
        </p:spPr>
        <p:txBody>
          <a:bodyPr/>
          <a:lstStyle/>
          <a:p>
            <a:endParaRPr lang="en-US"/>
          </a:p>
        </p:txBody>
      </p:sp>
      <p:sp>
        <p:nvSpPr>
          <p:cNvPr id="13" name="Freeform 13"/>
          <p:cNvSpPr/>
          <p:nvPr/>
        </p:nvSpPr>
        <p:spPr>
          <a:xfrm>
            <a:off x="2268425" y="2144763"/>
            <a:ext cx="1660493" cy="1382885"/>
          </a:xfrm>
          <a:custGeom>
            <a:avLst/>
            <a:gdLst/>
            <a:ahLst/>
            <a:cxnLst/>
            <a:rect l="l" t="t" r="r" b="b"/>
            <a:pathLst>
              <a:path w="1660493" h="1382885">
                <a:moveTo>
                  <a:pt x="0" y="0"/>
                </a:moveTo>
                <a:lnTo>
                  <a:pt x="1660492" y="0"/>
                </a:lnTo>
                <a:lnTo>
                  <a:pt x="1660492" y="1382885"/>
                </a:lnTo>
                <a:lnTo>
                  <a:pt x="0" y="1382885"/>
                </a:lnTo>
                <a:lnTo>
                  <a:pt x="0" y="0"/>
                </a:lnTo>
                <a:close/>
              </a:path>
            </a:pathLst>
          </a:custGeom>
          <a:blipFill>
            <a:blip r:embed="rId12"/>
            <a:stretch>
              <a:fillRect l="-27755" r="-20301"/>
            </a:stretch>
          </a:blipFill>
        </p:spPr>
        <p:txBody>
          <a:bodyPr/>
          <a:lstStyle/>
          <a:p>
            <a:endParaRPr lang="en-US"/>
          </a:p>
        </p:txBody>
      </p:sp>
      <p:grpSp>
        <p:nvGrpSpPr>
          <p:cNvPr id="14" name="Group 14"/>
          <p:cNvGrpSpPr/>
          <p:nvPr/>
        </p:nvGrpSpPr>
        <p:grpSpPr>
          <a:xfrm>
            <a:off x="6191282" y="3771367"/>
            <a:ext cx="10539311" cy="794856"/>
            <a:chOff x="0" y="0"/>
            <a:chExt cx="2775786" cy="209345"/>
          </a:xfrm>
        </p:grpSpPr>
        <p:sp>
          <p:nvSpPr>
            <p:cNvPr id="15" name="Freeform 15"/>
            <p:cNvSpPr/>
            <p:nvPr/>
          </p:nvSpPr>
          <p:spPr>
            <a:xfrm>
              <a:off x="0" y="0"/>
              <a:ext cx="2775786" cy="209345"/>
            </a:xfrm>
            <a:custGeom>
              <a:avLst/>
              <a:gdLst/>
              <a:ahLst/>
              <a:cxnLst/>
              <a:rect l="l" t="t" r="r" b="b"/>
              <a:pathLst>
                <a:path w="2775786" h="209345">
                  <a:moveTo>
                    <a:pt x="0" y="0"/>
                  </a:moveTo>
                  <a:lnTo>
                    <a:pt x="2775786" y="0"/>
                  </a:lnTo>
                  <a:lnTo>
                    <a:pt x="2775786" y="209345"/>
                  </a:lnTo>
                  <a:lnTo>
                    <a:pt x="0" y="209345"/>
                  </a:lnTo>
                  <a:close/>
                </a:path>
              </a:pathLst>
            </a:custGeom>
            <a:solidFill>
              <a:srgbClr val="868686"/>
            </a:solidFill>
          </p:spPr>
          <p:txBody>
            <a:bodyPr/>
            <a:lstStyle/>
            <a:p>
              <a:endParaRPr lang="en-US"/>
            </a:p>
          </p:txBody>
        </p:sp>
        <p:sp>
          <p:nvSpPr>
            <p:cNvPr id="16" name="TextBox 16"/>
            <p:cNvSpPr txBox="1"/>
            <p:nvPr/>
          </p:nvSpPr>
          <p:spPr>
            <a:xfrm>
              <a:off x="0" y="-38100"/>
              <a:ext cx="2775786" cy="247445"/>
            </a:xfrm>
            <a:prstGeom prst="rect">
              <a:avLst/>
            </a:prstGeom>
          </p:spPr>
          <p:txBody>
            <a:bodyPr lIns="50800" tIns="50800" rIns="50800" bIns="50800" rtlCol="0" anchor="ctr"/>
            <a:lstStyle/>
            <a:p>
              <a:pPr algn="ctr">
                <a:lnSpc>
                  <a:spcPts val="2418"/>
                </a:lnSpc>
              </a:pPr>
              <a:endParaRPr/>
            </a:p>
          </p:txBody>
        </p:sp>
      </p:grpSp>
      <p:sp>
        <p:nvSpPr>
          <p:cNvPr id="17" name="TextBox 17"/>
          <p:cNvSpPr txBox="1"/>
          <p:nvPr/>
        </p:nvSpPr>
        <p:spPr>
          <a:xfrm>
            <a:off x="6274221" y="3723742"/>
            <a:ext cx="10456372" cy="3151825"/>
          </a:xfrm>
          <a:prstGeom prst="rect">
            <a:avLst/>
          </a:prstGeom>
        </p:spPr>
        <p:txBody>
          <a:bodyPr lIns="0" tIns="0" rIns="0" bIns="0" rtlCol="0" anchor="t">
            <a:spAutoFit/>
          </a:bodyPr>
          <a:lstStyle/>
          <a:p>
            <a:pPr>
              <a:lnSpc>
                <a:spcPts val="3131"/>
              </a:lnSpc>
            </a:pPr>
            <a:r>
              <a:rPr lang="en-US" sz="2400" dirty="0">
                <a:solidFill>
                  <a:srgbClr val="141418"/>
                </a:solidFill>
                <a:latin typeface="Montserrat"/>
              </a:rPr>
              <a:t>1- Services must be reliable (e.g., when a posting is successful, it should not be lost).</a:t>
            </a:r>
          </a:p>
          <a:p>
            <a:pPr>
              <a:lnSpc>
                <a:spcPts val="3131"/>
              </a:lnSpc>
            </a:pPr>
            <a:r>
              <a:rPr lang="en-US" sz="2236" dirty="0">
                <a:solidFill>
                  <a:srgbClr val="141418"/>
                </a:solidFill>
                <a:latin typeface="Montserrat"/>
              </a:rPr>
              <a:t>2- The service should be highly available at any time, so users can send and see posts without interruption.</a:t>
            </a:r>
          </a:p>
          <a:p>
            <a:pPr>
              <a:lnSpc>
                <a:spcPts val="3131"/>
              </a:lnSpc>
            </a:pPr>
            <a:r>
              <a:rPr lang="en-US" sz="2236" dirty="0">
                <a:solidFill>
                  <a:srgbClr val="141418"/>
                </a:solidFill>
                <a:latin typeface="Montserrat"/>
              </a:rPr>
              <a:t>3- The system should be scalable and accommodate increased load (e.g., an increase in users and postings).</a:t>
            </a:r>
          </a:p>
          <a:p>
            <a:pPr marL="0" lvl="0" indent="0">
              <a:lnSpc>
                <a:spcPts val="3131"/>
              </a:lnSpc>
              <a:spcBef>
                <a:spcPct val="0"/>
              </a:spcBef>
            </a:pPr>
            <a:r>
              <a:rPr lang="en-US" sz="2236" dirty="0">
                <a:solidFill>
                  <a:srgbClr val="141418"/>
                </a:solidFill>
                <a:latin typeface="Montserrat"/>
              </a:rPr>
              <a:t>4- The system should implement the provisions for violating the privacy policy or application laws for users as set out by the user's country.</a:t>
            </a:r>
          </a:p>
        </p:txBody>
      </p:sp>
      <p:grpSp>
        <p:nvGrpSpPr>
          <p:cNvPr id="21" name="Group 40">
            <a:extLst>
              <a:ext uri="{FF2B5EF4-FFF2-40B4-BE49-F238E27FC236}">
                <a16:creationId xmlns:a16="http://schemas.microsoft.com/office/drawing/2014/main" id="{92A5FF09-2C52-85B4-33C2-025C02394BEC}"/>
              </a:ext>
            </a:extLst>
          </p:cNvPr>
          <p:cNvGrpSpPr/>
          <p:nvPr/>
        </p:nvGrpSpPr>
        <p:grpSpPr>
          <a:xfrm>
            <a:off x="4530076" y="1873167"/>
            <a:ext cx="16659584" cy="1618140"/>
            <a:chOff x="0" y="38100"/>
            <a:chExt cx="22212778" cy="2157520"/>
          </a:xfrm>
        </p:grpSpPr>
        <p:sp>
          <p:nvSpPr>
            <p:cNvPr id="22" name="Freeform 41">
              <a:extLst>
                <a:ext uri="{FF2B5EF4-FFF2-40B4-BE49-F238E27FC236}">
                  <a16:creationId xmlns:a16="http://schemas.microsoft.com/office/drawing/2014/main" id="{F1B4C1F6-ED16-6407-8B72-FF47CFE4EB0E}"/>
                </a:ext>
              </a:extLst>
            </p:cNvPr>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13">
                <a:extLst>
                  <a:ext uri="{96DAC541-7B7A-43D3-8B79-37D633B846F1}">
                    <asvg:svgBlip xmlns:asvg="http://schemas.microsoft.com/office/drawing/2016/SVG/main" r:embed="rId14"/>
                  </a:ext>
                </a:extLst>
              </a:blip>
              <a:stretch>
                <a:fillRect l="-645045" r="-78832"/>
              </a:stretch>
            </a:blipFill>
          </p:spPr>
          <p:txBody>
            <a:bodyPr/>
            <a:lstStyle/>
            <a:p>
              <a:endParaRPr lang="en-US"/>
            </a:p>
          </p:txBody>
        </p:sp>
        <p:sp>
          <p:nvSpPr>
            <p:cNvPr id="23" name="TextBox 42">
              <a:extLst>
                <a:ext uri="{FF2B5EF4-FFF2-40B4-BE49-F238E27FC236}">
                  <a16:creationId xmlns:a16="http://schemas.microsoft.com/office/drawing/2014/main" id="{B37795E6-2663-418F-4019-F78CB78A41A5}"/>
                </a:ext>
              </a:extLst>
            </p:cNvPr>
            <p:cNvSpPr txBox="1"/>
            <p:nvPr/>
          </p:nvSpPr>
          <p:spPr>
            <a:xfrm>
              <a:off x="0" y="38100"/>
              <a:ext cx="22212778" cy="649751"/>
            </a:xfrm>
            <a:prstGeom prst="rect">
              <a:avLst/>
            </a:prstGeom>
          </p:spPr>
          <p:txBody>
            <a:bodyPr lIns="0" tIns="0" rIns="0" bIns="0" rtlCol="0" anchor="t">
              <a:spAutoFit/>
            </a:bodyPr>
            <a:lstStyle/>
            <a:p>
              <a:pPr marL="0" lvl="0" indent="0">
                <a:lnSpc>
                  <a:spcPts val="3808"/>
                </a:lnSpc>
              </a:pPr>
              <a:r>
                <a:rPr lang="en-US" sz="3200" dirty="0">
                  <a:solidFill>
                    <a:srgbClr val="FFFFFF"/>
                  </a:solidFill>
                  <a:latin typeface="Helios Extended Bold"/>
                </a:rPr>
                <a:t>FUNCTIONAL &amp; NON FUNCTIONAL REQUIREMENTS</a:t>
              </a:r>
            </a:p>
          </p:txBody>
        </p:sp>
        <p:sp>
          <p:nvSpPr>
            <p:cNvPr id="24" name="AutoShape 43">
              <a:extLst>
                <a:ext uri="{FF2B5EF4-FFF2-40B4-BE49-F238E27FC236}">
                  <a16:creationId xmlns:a16="http://schemas.microsoft.com/office/drawing/2014/main" id="{EF1DE59E-3B9B-CA88-A93F-4E4209A3D051}"/>
                </a:ext>
              </a:extLst>
            </p:cNvPr>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25" name="TextBox 44">
              <a:extLst>
                <a:ext uri="{FF2B5EF4-FFF2-40B4-BE49-F238E27FC236}">
                  <a16:creationId xmlns:a16="http://schemas.microsoft.com/office/drawing/2014/main" id="{3120C7C1-9AC0-8039-3C2F-D08A3DC8D514}"/>
                </a:ext>
              </a:extLst>
            </p:cNvPr>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Non-Functional Requirements: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rot="5400000">
            <a:off x="14700906" y="7385082"/>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3" name="Freeform 3"/>
          <p:cNvSpPr/>
          <p:nvPr/>
        </p:nvSpPr>
        <p:spPr>
          <a:xfrm>
            <a:off x="15441191" y="891687"/>
            <a:ext cx="1818109" cy="293483"/>
          </a:xfrm>
          <a:custGeom>
            <a:avLst/>
            <a:gdLst/>
            <a:ahLst/>
            <a:cxnLst/>
            <a:rect l="l" t="t" r="r" b="b"/>
            <a:pathLst>
              <a:path w="1818109" h="293483">
                <a:moveTo>
                  <a:pt x="0" y="0"/>
                </a:moveTo>
                <a:lnTo>
                  <a:pt x="1818109" y="0"/>
                </a:lnTo>
                <a:lnTo>
                  <a:pt x="1818109" y="293483"/>
                </a:lnTo>
                <a:lnTo>
                  <a:pt x="0" y="293483"/>
                </a:lnTo>
                <a:lnTo>
                  <a:pt x="0" y="0"/>
                </a:lnTo>
                <a:close/>
              </a:path>
            </a:pathLst>
          </a:custGeom>
          <a:blipFill>
            <a:blip r:embed="rId3">
              <a:extLst>
                <a:ext uri="{96DAC541-7B7A-43D3-8B79-37D633B846F1}">
                  <asvg:svgBlip xmlns:asvg="http://schemas.microsoft.com/office/drawing/2016/SVG/main" r:embed="rId4"/>
                </a:ext>
              </a:extLst>
            </a:blip>
            <a:stretch>
              <a:fillRect t="-120523"/>
            </a:stretch>
          </a:blipFill>
        </p:spPr>
        <p:txBody>
          <a:bodyPr/>
          <a:lstStyle/>
          <a:p>
            <a:endParaRPr lang="en-US"/>
          </a:p>
        </p:txBody>
      </p:sp>
      <p:sp>
        <p:nvSpPr>
          <p:cNvPr id="4" name="Freeform 4"/>
          <p:cNvSpPr/>
          <p:nvPr/>
        </p:nvSpPr>
        <p:spPr>
          <a:xfrm>
            <a:off x="10896374" y="9086270"/>
            <a:ext cx="1212065" cy="623663"/>
          </a:xfrm>
          <a:custGeom>
            <a:avLst/>
            <a:gdLst/>
            <a:ahLst/>
            <a:cxnLst/>
            <a:rect l="l" t="t" r="r" b="b"/>
            <a:pathLst>
              <a:path w="1212065" h="623663">
                <a:moveTo>
                  <a:pt x="0" y="0"/>
                </a:moveTo>
                <a:lnTo>
                  <a:pt x="1212066" y="0"/>
                </a:lnTo>
                <a:lnTo>
                  <a:pt x="1212066" y="623663"/>
                </a:lnTo>
                <a:lnTo>
                  <a:pt x="0" y="623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3076915" y="1038429"/>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12573162" y="9402864"/>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Freeform 7"/>
          <p:cNvSpPr/>
          <p:nvPr/>
        </p:nvSpPr>
        <p:spPr>
          <a:xfrm rot="-7220115">
            <a:off x="-2372132" y="-2868199"/>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8" name="Freeform 8"/>
          <p:cNvSpPr/>
          <p:nvPr/>
        </p:nvSpPr>
        <p:spPr>
          <a:xfrm>
            <a:off x="3027197" y="9557590"/>
            <a:ext cx="63242" cy="60636"/>
          </a:xfrm>
          <a:custGeom>
            <a:avLst/>
            <a:gdLst/>
            <a:ahLst/>
            <a:cxnLst/>
            <a:rect l="l" t="t" r="r" b="b"/>
            <a:pathLst>
              <a:path w="63242" h="60636">
                <a:moveTo>
                  <a:pt x="0" y="0"/>
                </a:moveTo>
                <a:lnTo>
                  <a:pt x="63242" y="0"/>
                </a:lnTo>
                <a:lnTo>
                  <a:pt x="63242" y="60636"/>
                </a:lnTo>
                <a:lnTo>
                  <a:pt x="0" y="60636"/>
                </a:lnTo>
                <a:lnTo>
                  <a:pt x="0" y="0"/>
                </a:lnTo>
                <a:close/>
              </a:path>
            </a:pathLst>
          </a:custGeom>
          <a:blipFill>
            <a:blip r:embed="rId7"/>
            <a:stretch>
              <a:fillRect l="-13918" r="-13918"/>
            </a:stretch>
          </a:blipFill>
        </p:spPr>
        <p:txBody>
          <a:bodyPr/>
          <a:lstStyle/>
          <a:p>
            <a:endParaRPr lang="en-US"/>
          </a:p>
        </p:txBody>
      </p:sp>
      <p:sp>
        <p:nvSpPr>
          <p:cNvPr id="9" name="Freeform 9"/>
          <p:cNvSpPr/>
          <p:nvPr/>
        </p:nvSpPr>
        <p:spPr>
          <a:xfrm rot="5400000">
            <a:off x="2818845" y="9305826"/>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2984363" y="1185170"/>
            <a:ext cx="120003" cy="99941"/>
          </a:xfrm>
          <a:custGeom>
            <a:avLst/>
            <a:gdLst/>
            <a:ahLst/>
            <a:cxnLst/>
            <a:rect l="l" t="t" r="r" b="b"/>
            <a:pathLst>
              <a:path w="120003" h="99941">
                <a:moveTo>
                  <a:pt x="0" y="0"/>
                </a:moveTo>
                <a:lnTo>
                  <a:pt x="120003" y="0"/>
                </a:lnTo>
                <a:lnTo>
                  <a:pt x="120003" y="99941"/>
                </a:lnTo>
                <a:lnTo>
                  <a:pt x="0" y="99941"/>
                </a:lnTo>
                <a:lnTo>
                  <a:pt x="0" y="0"/>
                </a:lnTo>
                <a:close/>
              </a:path>
            </a:pathLst>
          </a:custGeom>
          <a:blipFill>
            <a:blip r:embed="rId10"/>
            <a:stretch>
              <a:fillRect l="-27755" r="-20301"/>
            </a:stretch>
          </a:blipFill>
        </p:spPr>
        <p:txBody>
          <a:bodyPr/>
          <a:lstStyle/>
          <a:p>
            <a:endParaRPr lang="en-US"/>
          </a:p>
        </p:txBody>
      </p:sp>
      <p:sp>
        <p:nvSpPr>
          <p:cNvPr id="11" name="Freeform 11"/>
          <p:cNvSpPr/>
          <p:nvPr/>
        </p:nvSpPr>
        <p:spPr>
          <a:xfrm rot="-5400000">
            <a:off x="2818845" y="799412"/>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634733" y="3954752"/>
            <a:ext cx="2848170" cy="2377496"/>
          </a:xfrm>
          <a:custGeom>
            <a:avLst/>
            <a:gdLst/>
            <a:ahLst/>
            <a:cxnLst/>
            <a:rect l="l" t="t" r="r" b="b"/>
            <a:pathLst>
              <a:path w="2848170" h="2377496">
                <a:moveTo>
                  <a:pt x="0" y="0"/>
                </a:moveTo>
                <a:lnTo>
                  <a:pt x="2848170" y="0"/>
                </a:lnTo>
                <a:lnTo>
                  <a:pt x="2848170" y="2377496"/>
                </a:lnTo>
                <a:lnTo>
                  <a:pt x="0" y="2377496"/>
                </a:lnTo>
                <a:lnTo>
                  <a:pt x="0" y="0"/>
                </a:lnTo>
                <a:close/>
              </a:path>
            </a:pathLst>
          </a:custGeom>
          <a:blipFill>
            <a:blip r:embed="rId11"/>
            <a:stretch>
              <a:fillRect l="-4350" r="-4350"/>
            </a:stretch>
          </a:blipFill>
        </p:spPr>
        <p:txBody>
          <a:bodyPr/>
          <a:lstStyle/>
          <a:p>
            <a:endParaRPr lang="en-US"/>
          </a:p>
        </p:txBody>
      </p:sp>
      <p:sp>
        <p:nvSpPr>
          <p:cNvPr id="13" name="Freeform 13"/>
          <p:cNvSpPr/>
          <p:nvPr/>
        </p:nvSpPr>
        <p:spPr>
          <a:xfrm>
            <a:off x="2235707" y="6751348"/>
            <a:ext cx="1656655" cy="1487308"/>
          </a:xfrm>
          <a:custGeom>
            <a:avLst/>
            <a:gdLst/>
            <a:ahLst/>
            <a:cxnLst/>
            <a:rect l="l" t="t" r="r" b="b"/>
            <a:pathLst>
              <a:path w="1656655" h="1487308">
                <a:moveTo>
                  <a:pt x="0" y="0"/>
                </a:moveTo>
                <a:lnTo>
                  <a:pt x="1656656" y="0"/>
                </a:lnTo>
                <a:lnTo>
                  <a:pt x="1656656" y="1487308"/>
                </a:lnTo>
                <a:lnTo>
                  <a:pt x="0" y="1487308"/>
                </a:lnTo>
                <a:lnTo>
                  <a:pt x="0" y="0"/>
                </a:lnTo>
                <a:close/>
              </a:path>
            </a:pathLst>
          </a:custGeom>
          <a:blipFill>
            <a:blip r:embed="rId12"/>
            <a:stretch>
              <a:fillRect/>
            </a:stretch>
          </a:blipFill>
        </p:spPr>
        <p:txBody>
          <a:bodyPr/>
          <a:lstStyle/>
          <a:p>
            <a:endParaRPr lang="en-US"/>
          </a:p>
        </p:txBody>
      </p:sp>
      <p:grpSp>
        <p:nvGrpSpPr>
          <p:cNvPr id="14" name="Group 14"/>
          <p:cNvGrpSpPr/>
          <p:nvPr/>
        </p:nvGrpSpPr>
        <p:grpSpPr>
          <a:xfrm>
            <a:off x="6191282" y="4509961"/>
            <a:ext cx="10539311" cy="794856"/>
            <a:chOff x="0" y="0"/>
            <a:chExt cx="2775786" cy="209345"/>
          </a:xfrm>
        </p:grpSpPr>
        <p:sp>
          <p:nvSpPr>
            <p:cNvPr id="15" name="Freeform 15"/>
            <p:cNvSpPr/>
            <p:nvPr/>
          </p:nvSpPr>
          <p:spPr>
            <a:xfrm>
              <a:off x="0" y="0"/>
              <a:ext cx="2775786" cy="209345"/>
            </a:xfrm>
            <a:custGeom>
              <a:avLst/>
              <a:gdLst/>
              <a:ahLst/>
              <a:cxnLst/>
              <a:rect l="l" t="t" r="r" b="b"/>
              <a:pathLst>
                <a:path w="2775786" h="209345">
                  <a:moveTo>
                    <a:pt x="0" y="0"/>
                  </a:moveTo>
                  <a:lnTo>
                    <a:pt x="2775786" y="0"/>
                  </a:lnTo>
                  <a:lnTo>
                    <a:pt x="2775786" y="209345"/>
                  </a:lnTo>
                  <a:lnTo>
                    <a:pt x="0" y="209345"/>
                  </a:lnTo>
                  <a:close/>
                </a:path>
              </a:pathLst>
            </a:custGeom>
            <a:solidFill>
              <a:srgbClr val="868686"/>
            </a:solidFill>
          </p:spPr>
          <p:txBody>
            <a:bodyPr/>
            <a:lstStyle/>
            <a:p>
              <a:endParaRPr lang="en-US"/>
            </a:p>
          </p:txBody>
        </p:sp>
        <p:sp>
          <p:nvSpPr>
            <p:cNvPr id="16" name="TextBox 16"/>
            <p:cNvSpPr txBox="1"/>
            <p:nvPr/>
          </p:nvSpPr>
          <p:spPr>
            <a:xfrm>
              <a:off x="0" y="-38100"/>
              <a:ext cx="2775786" cy="247445"/>
            </a:xfrm>
            <a:prstGeom prst="rect">
              <a:avLst/>
            </a:prstGeom>
          </p:spPr>
          <p:txBody>
            <a:bodyPr lIns="50800" tIns="50800" rIns="50800" bIns="50800" rtlCol="0" anchor="ctr"/>
            <a:lstStyle/>
            <a:p>
              <a:pPr algn="ctr">
                <a:lnSpc>
                  <a:spcPts val="2418"/>
                </a:lnSpc>
              </a:pPr>
              <a:endParaRPr/>
            </a:p>
          </p:txBody>
        </p:sp>
      </p:grpSp>
      <p:sp>
        <p:nvSpPr>
          <p:cNvPr id="17" name="TextBox 17"/>
          <p:cNvSpPr txBox="1"/>
          <p:nvPr/>
        </p:nvSpPr>
        <p:spPr>
          <a:xfrm>
            <a:off x="6274221" y="3723742"/>
            <a:ext cx="10456372" cy="3151825"/>
          </a:xfrm>
          <a:prstGeom prst="rect">
            <a:avLst/>
          </a:prstGeom>
        </p:spPr>
        <p:txBody>
          <a:bodyPr lIns="0" tIns="0" rIns="0" bIns="0" rtlCol="0" anchor="t">
            <a:spAutoFit/>
          </a:bodyPr>
          <a:lstStyle/>
          <a:p>
            <a:pPr>
              <a:lnSpc>
                <a:spcPts val="3131"/>
              </a:lnSpc>
            </a:pPr>
            <a:r>
              <a:rPr lang="en-US" sz="2236" dirty="0">
                <a:solidFill>
                  <a:srgbClr val="141418"/>
                </a:solidFill>
                <a:latin typeface="Montserrat"/>
              </a:rPr>
              <a:t>1- Services must be reliable (e.g., when a posting is successful, it should not be lost).</a:t>
            </a:r>
          </a:p>
          <a:p>
            <a:pPr>
              <a:lnSpc>
                <a:spcPts val="3131"/>
              </a:lnSpc>
            </a:pPr>
            <a:r>
              <a:rPr lang="en-US" sz="2400" dirty="0">
                <a:solidFill>
                  <a:srgbClr val="141418"/>
                </a:solidFill>
                <a:latin typeface="Montserrat"/>
              </a:rPr>
              <a:t>2- The service should be highly available at any time, so users can send and see posts without interruption.</a:t>
            </a:r>
            <a:endParaRPr lang="en-US" sz="2800" dirty="0">
              <a:solidFill>
                <a:srgbClr val="141418"/>
              </a:solidFill>
              <a:latin typeface="Montserrat"/>
            </a:endParaRPr>
          </a:p>
          <a:p>
            <a:pPr>
              <a:lnSpc>
                <a:spcPts val="3131"/>
              </a:lnSpc>
            </a:pPr>
            <a:r>
              <a:rPr lang="en-US" sz="2236" dirty="0">
                <a:solidFill>
                  <a:srgbClr val="141418"/>
                </a:solidFill>
                <a:latin typeface="Montserrat"/>
              </a:rPr>
              <a:t>3- The system should be scalable and accommodate increased load (e.g., an increase in users and postings).</a:t>
            </a:r>
          </a:p>
          <a:p>
            <a:pPr marL="0" lvl="0" indent="0">
              <a:lnSpc>
                <a:spcPts val="3131"/>
              </a:lnSpc>
              <a:spcBef>
                <a:spcPct val="0"/>
              </a:spcBef>
            </a:pPr>
            <a:r>
              <a:rPr lang="en-US" sz="2236" dirty="0">
                <a:solidFill>
                  <a:srgbClr val="141418"/>
                </a:solidFill>
                <a:latin typeface="Montserrat"/>
              </a:rPr>
              <a:t>4- The system should implement the provisions for violating the privacy policy or application laws for users as set out by the user's country.</a:t>
            </a:r>
          </a:p>
        </p:txBody>
      </p:sp>
      <p:sp>
        <p:nvSpPr>
          <p:cNvPr id="21" name="Freeform 21"/>
          <p:cNvSpPr/>
          <p:nvPr/>
        </p:nvSpPr>
        <p:spPr>
          <a:xfrm>
            <a:off x="2249546" y="2311718"/>
            <a:ext cx="1469633" cy="1223934"/>
          </a:xfrm>
          <a:custGeom>
            <a:avLst/>
            <a:gdLst/>
            <a:ahLst/>
            <a:cxnLst/>
            <a:rect l="l" t="t" r="r" b="b"/>
            <a:pathLst>
              <a:path w="1469633" h="1223934">
                <a:moveTo>
                  <a:pt x="0" y="0"/>
                </a:moveTo>
                <a:lnTo>
                  <a:pt x="1469633" y="0"/>
                </a:lnTo>
                <a:lnTo>
                  <a:pt x="1469633" y="1223934"/>
                </a:lnTo>
                <a:lnTo>
                  <a:pt x="0" y="1223934"/>
                </a:lnTo>
                <a:lnTo>
                  <a:pt x="0" y="0"/>
                </a:lnTo>
                <a:close/>
              </a:path>
            </a:pathLst>
          </a:custGeom>
          <a:blipFill>
            <a:blip r:embed="rId13"/>
            <a:stretch>
              <a:fillRect l="-7438" r="-17484"/>
            </a:stretch>
          </a:blipFill>
        </p:spPr>
        <p:txBody>
          <a:bodyPr/>
          <a:lstStyle/>
          <a:p>
            <a:endParaRPr lang="en-US"/>
          </a:p>
        </p:txBody>
      </p:sp>
      <p:grpSp>
        <p:nvGrpSpPr>
          <p:cNvPr id="22" name="Group 40">
            <a:extLst>
              <a:ext uri="{FF2B5EF4-FFF2-40B4-BE49-F238E27FC236}">
                <a16:creationId xmlns:a16="http://schemas.microsoft.com/office/drawing/2014/main" id="{CC65339F-59EE-1DEF-2483-2EBAA6769B19}"/>
              </a:ext>
            </a:extLst>
          </p:cNvPr>
          <p:cNvGrpSpPr/>
          <p:nvPr/>
        </p:nvGrpSpPr>
        <p:grpSpPr>
          <a:xfrm>
            <a:off x="4530076" y="1873167"/>
            <a:ext cx="16659584" cy="1618140"/>
            <a:chOff x="0" y="38100"/>
            <a:chExt cx="22212778" cy="2157520"/>
          </a:xfrm>
        </p:grpSpPr>
        <p:sp>
          <p:nvSpPr>
            <p:cNvPr id="23" name="Freeform 41">
              <a:extLst>
                <a:ext uri="{FF2B5EF4-FFF2-40B4-BE49-F238E27FC236}">
                  <a16:creationId xmlns:a16="http://schemas.microsoft.com/office/drawing/2014/main" id="{AD386503-19B6-CCDD-68A3-A748C9E6E9C6}"/>
                </a:ext>
              </a:extLst>
            </p:cNvPr>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14">
                <a:extLst>
                  <a:ext uri="{96DAC541-7B7A-43D3-8B79-37D633B846F1}">
                    <asvg:svgBlip xmlns:asvg="http://schemas.microsoft.com/office/drawing/2016/SVG/main" r:embed="rId15"/>
                  </a:ext>
                </a:extLst>
              </a:blip>
              <a:stretch>
                <a:fillRect l="-645045" r="-78832"/>
              </a:stretch>
            </a:blipFill>
          </p:spPr>
          <p:txBody>
            <a:bodyPr/>
            <a:lstStyle/>
            <a:p>
              <a:endParaRPr lang="en-US"/>
            </a:p>
          </p:txBody>
        </p:sp>
        <p:sp>
          <p:nvSpPr>
            <p:cNvPr id="24" name="TextBox 42">
              <a:extLst>
                <a:ext uri="{FF2B5EF4-FFF2-40B4-BE49-F238E27FC236}">
                  <a16:creationId xmlns:a16="http://schemas.microsoft.com/office/drawing/2014/main" id="{61E0E8D2-000B-B130-DEA8-D28D597FD221}"/>
                </a:ext>
              </a:extLst>
            </p:cNvPr>
            <p:cNvSpPr txBox="1"/>
            <p:nvPr/>
          </p:nvSpPr>
          <p:spPr>
            <a:xfrm>
              <a:off x="0" y="38100"/>
              <a:ext cx="22212778" cy="649751"/>
            </a:xfrm>
            <a:prstGeom prst="rect">
              <a:avLst/>
            </a:prstGeom>
          </p:spPr>
          <p:txBody>
            <a:bodyPr lIns="0" tIns="0" rIns="0" bIns="0" rtlCol="0" anchor="t">
              <a:spAutoFit/>
            </a:bodyPr>
            <a:lstStyle/>
            <a:p>
              <a:pPr marL="0" lvl="0" indent="0">
                <a:lnSpc>
                  <a:spcPts val="3808"/>
                </a:lnSpc>
              </a:pPr>
              <a:r>
                <a:rPr lang="en-US" sz="3200" dirty="0">
                  <a:solidFill>
                    <a:srgbClr val="FFFFFF"/>
                  </a:solidFill>
                  <a:latin typeface="Helios Extended Bold"/>
                </a:rPr>
                <a:t>FUNCTIONAL &amp; NON FUNCTIONAL REQUIREMENTS</a:t>
              </a:r>
            </a:p>
          </p:txBody>
        </p:sp>
        <p:sp>
          <p:nvSpPr>
            <p:cNvPr id="25" name="AutoShape 43">
              <a:extLst>
                <a:ext uri="{FF2B5EF4-FFF2-40B4-BE49-F238E27FC236}">
                  <a16:creationId xmlns:a16="http://schemas.microsoft.com/office/drawing/2014/main" id="{6F31EA7E-89E4-6A32-8C11-72F3148B52F2}"/>
                </a:ext>
              </a:extLst>
            </p:cNvPr>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26" name="TextBox 44">
              <a:extLst>
                <a:ext uri="{FF2B5EF4-FFF2-40B4-BE49-F238E27FC236}">
                  <a16:creationId xmlns:a16="http://schemas.microsoft.com/office/drawing/2014/main" id="{9D9C1BBE-4EC9-2E63-9982-AC478E76C1A6}"/>
                </a:ext>
              </a:extLst>
            </p:cNvPr>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Non-Functional Requirements: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rot="5400000">
            <a:off x="14700906" y="7385082"/>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3" name="Freeform 3"/>
          <p:cNvSpPr/>
          <p:nvPr/>
        </p:nvSpPr>
        <p:spPr>
          <a:xfrm>
            <a:off x="15441191" y="891687"/>
            <a:ext cx="1818109" cy="293483"/>
          </a:xfrm>
          <a:custGeom>
            <a:avLst/>
            <a:gdLst/>
            <a:ahLst/>
            <a:cxnLst/>
            <a:rect l="l" t="t" r="r" b="b"/>
            <a:pathLst>
              <a:path w="1818109" h="293483">
                <a:moveTo>
                  <a:pt x="0" y="0"/>
                </a:moveTo>
                <a:lnTo>
                  <a:pt x="1818109" y="0"/>
                </a:lnTo>
                <a:lnTo>
                  <a:pt x="1818109" y="293483"/>
                </a:lnTo>
                <a:lnTo>
                  <a:pt x="0" y="293483"/>
                </a:lnTo>
                <a:lnTo>
                  <a:pt x="0" y="0"/>
                </a:lnTo>
                <a:close/>
              </a:path>
            </a:pathLst>
          </a:custGeom>
          <a:blipFill>
            <a:blip r:embed="rId3">
              <a:extLst>
                <a:ext uri="{96DAC541-7B7A-43D3-8B79-37D633B846F1}">
                  <asvg:svgBlip xmlns:asvg="http://schemas.microsoft.com/office/drawing/2016/SVG/main" r:embed="rId4"/>
                </a:ext>
              </a:extLst>
            </a:blip>
            <a:stretch>
              <a:fillRect t="-120523"/>
            </a:stretch>
          </a:blipFill>
        </p:spPr>
        <p:txBody>
          <a:bodyPr/>
          <a:lstStyle/>
          <a:p>
            <a:endParaRPr lang="en-US"/>
          </a:p>
        </p:txBody>
      </p:sp>
      <p:sp>
        <p:nvSpPr>
          <p:cNvPr id="4" name="Freeform 4"/>
          <p:cNvSpPr/>
          <p:nvPr/>
        </p:nvSpPr>
        <p:spPr>
          <a:xfrm>
            <a:off x="10896374" y="9086270"/>
            <a:ext cx="1212065" cy="623663"/>
          </a:xfrm>
          <a:custGeom>
            <a:avLst/>
            <a:gdLst/>
            <a:ahLst/>
            <a:cxnLst/>
            <a:rect l="l" t="t" r="r" b="b"/>
            <a:pathLst>
              <a:path w="1212065" h="623663">
                <a:moveTo>
                  <a:pt x="0" y="0"/>
                </a:moveTo>
                <a:lnTo>
                  <a:pt x="1212066" y="0"/>
                </a:lnTo>
                <a:lnTo>
                  <a:pt x="1212066" y="623663"/>
                </a:lnTo>
                <a:lnTo>
                  <a:pt x="0" y="623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3076915" y="1038429"/>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12573162" y="9402864"/>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Freeform 7"/>
          <p:cNvSpPr/>
          <p:nvPr/>
        </p:nvSpPr>
        <p:spPr>
          <a:xfrm rot="-7220115">
            <a:off x="-2372132" y="-2868199"/>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8" name="Freeform 8"/>
          <p:cNvSpPr/>
          <p:nvPr/>
        </p:nvSpPr>
        <p:spPr>
          <a:xfrm rot="5400000">
            <a:off x="2818845" y="9305826"/>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998955" y="1147353"/>
            <a:ext cx="105411" cy="87788"/>
          </a:xfrm>
          <a:custGeom>
            <a:avLst/>
            <a:gdLst/>
            <a:ahLst/>
            <a:cxnLst/>
            <a:rect l="l" t="t" r="r" b="b"/>
            <a:pathLst>
              <a:path w="105411" h="87788">
                <a:moveTo>
                  <a:pt x="0" y="0"/>
                </a:moveTo>
                <a:lnTo>
                  <a:pt x="105411" y="0"/>
                </a:lnTo>
                <a:lnTo>
                  <a:pt x="105411" y="87788"/>
                </a:lnTo>
                <a:lnTo>
                  <a:pt x="0" y="87788"/>
                </a:lnTo>
                <a:lnTo>
                  <a:pt x="0" y="0"/>
                </a:lnTo>
                <a:close/>
              </a:path>
            </a:pathLst>
          </a:custGeom>
          <a:blipFill>
            <a:blip r:embed="rId9"/>
            <a:stretch>
              <a:fillRect l="-7438" r="-17484"/>
            </a:stretch>
          </a:blipFill>
        </p:spPr>
        <p:txBody>
          <a:bodyPr/>
          <a:lstStyle/>
          <a:p>
            <a:endParaRPr lang="en-US"/>
          </a:p>
        </p:txBody>
      </p:sp>
      <p:sp>
        <p:nvSpPr>
          <p:cNvPr id="10" name="Freeform 10"/>
          <p:cNvSpPr/>
          <p:nvPr/>
        </p:nvSpPr>
        <p:spPr>
          <a:xfrm>
            <a:off x="2984363" y="1185170"/>
            <a:ext cx="120003" cy="99941"/>
          </a:xfrm>
          <a:custGeom>
            <a:avLst/>
            <a:gdLst/>
            <a:ahLst/>
            <a:cxnLst/>
            <a:rect l="l" t="t" r="r" b="b"/>
            <a:pathLst>
              <a:path w="120003" h="99941">
                <a:moveTo>
                  <a:pt x="0" y="0"/>
                </a:moveTo>
                <a:lnTo>
                  <a:pt x="120003" y="0"/>
                </a:lnTo>
                <a:lnTo>
                  <a:pt x="120003" y="99941"/>
                </a:lnTo>
                <a:lnTo>
                  <a:pt x="0" y="99941"/>
                </a:lnTo>
                <a:lnTo>
                  <a:pt x="0" y="0"/>
                </a:lnTo>
                <a:close/>
              </a:path>
            </a:pathLst>
          </a:custGeom>
          <a:blipFill>
            <a:blip r:embed="rId10"/>
            <a:stretch>
              <a:fillRect l="-27755" r="-20301"/>
            </a:stretch>
          </a:blipFill>
        </p:spPr>
        <p:txBody>
          <a:bodyPr/>
          <a:lstStyle/>
          <a:p>
            <a:endParaRPr lang="en-US"/>
          </a:p>
        </p:txBody>
      </p:sp>
      <p:sp>
        <p:nvSpPr>
          <p:cNvPr id="11" name="Freeform 11"/>
          <p:cNvSpPr/>
          <p:nvPr/>
        </p:nvSpPr>
        <p:spPr>
          <a:xfrm rot="-5400000">
            <a:off x="2818845" y="799412"/>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680281" y="4222660"/>
            <a:ext cx="2848170" cy="2557024"/>
          </a:xfrm>
          <a:custGeom>
            <a:avLst/>
            <a:gdLst/>
            <a:ahLst/>
            <a:cxnLst/>
            <a:rect l="l" t="t" r="r" b="b"/>
            <a:pathLst>
              <a:path w="2848170" h="2557024">
                <a:moveTo>
                  <a:pt x="0" y="0"/>
                </a:moveTo>
                <a:lnTo>
                  <a:pt x="2848170" y="0"/>
                </a:lnTo>
                <a:lnTo>
                  <a:pt x="2848170" y="2557024"/>
                </a:lnTo>
                <a:lnTo>
                  <a:pt x="0" y="2557024"/>
                </a:lnTo>
                <a:lnTo>
                  <a:pt x="0" y="0"/>
                </a:lnTo>
                <a:close/>
              </a:path>
            </a:pathLst>
          </a:custGeom>
          <a:blipFill>
            <a:blip r:embed="rId11"/>
            <a:stretch>
              <a:fillRect/>
            </a:stretch>
          </a:blipFill>
        </p:spPr>
        <p:txBody>
          <a:bodyPr/>
          <a:lstStyle/>
          <a:p>
            <a:endParaRPr lang="en-US"/>
          </a:p>
        </p:txBody>
      </p:sp>
      <p:sp>
        <p:nvSpPr>
          <p:cNvPr id="13" name="Freeform 13"/>
          <p:cNvSpPr/>
          <p:nvPr/>
        </p:nvSpPr>
        <p:spPr>
          <a:xfrm>
            <a:off x="2126416" y="2314672"/>
            <a:ext cx="1745079" cy="1456696"/>
          </a:xfrm>
          <a:custGeom>
            <a:avLst/>
            <a:gdLst/>
            <a:ahLst/>
            <a:cxnLst/>
            <a:rect l="l" t="t" r="r" b="b"/>
            <a:pathLst>
              <a:path w="1745079" h="1456696">
                <a:moveTo>
                  <a:pt x="0" y="0"/>
                </a:moveTo>
                <a:lnTo>
                  <a:pt x="1745078" y="0"/>
                </a:lnTo>
                <a:lnTo>
                  <a:pt x="1745078" y="1456695"/>
                </a:lnTo>
                <a:lnTo>
                  <a:pt x="0" y="1456695"/>
                </a:lnTo>
                <a:lnTo>
                  <a:pt x="0" y="0"/>
                </a:lnTo>
                <a:close/>
              </a:path>
            </a:pathLst>
          </a:custGeom>
          <a:blipFill>
            <a:blip r:embed="rId12"/>
            <a:stretch>
              <a:fillRect l="-4350" r="-4350"/>
            </a:stretch>
          </a:blipFill>
        </p:spPr>
        <p:txBody>
          <a:bodyPr/>
          <a:lstStyle/>
          <a:p>
            <a:endParaRPr lang="en-US"/>
          </a:p>
        </p:txBody>
      </p:sp>
      <p:grpSp>
        <p:nvGrpSpPr>
          <p:cNvPr id="14" name="Group 14"/>
          <p:cNvGrpSpPr/>
          <p:nvPr/>
        </p:nvGrpSpPr>
        <p:grpSpPr>
          <a:xfrm>
            <a:off x="6191282" y="5304817"/>
            <a:ext cx="10539311" cy="794856"/>
            <a:chOff x="0" y="0"/>
            <a:chExt cx="2775786" cy="209345"/>
          </a:xfrm>
        </p:grpSpPr>
        <p:sp>
          <p:nvSpPr>
            <p:cNvPr id="15" name="Freeform 15"/>
            <p:cNvSpPr/>
            <p:nvPr/>
          </p:nvSpPr>
          <p:spPr>
            <a:xfrm>
              <a:off x="0" y="0"/>
              <a:ext cx="2775786" cy="209345"/>
            </a:xfrm>
            <a:custGeom>
              <a:avLst/>
              <a:gdLst/>
              <a:ahLst/>
              <a:cxnLst/>
              <a:rect l="l" t="t" r="r" b="b"/>
              <a:pathLst>
                <a:path w="2775786" h="209345">
                  <a:moveTo>
                    <a:pt x="0" y="0"/>
                  </a:moveTo>
                  <a:lnTo>
                    <a:pt x="2775786" y="0"/>
                  </a:lnTo>
                  <a:lnTo>
                    <a:pt x="2775786" y="209345"/>
                  </a:lnTo>
                  <a:lnTo>
                    <a:pt x="0" y="209345"/>
                  </a:lnTo>
                  <a:close/>
                </a:path>
              </a:pathLst>
            </a:custGeom>
            <a:solidFill>
              <a:srgbClr val="868686"/>
            </a:solidFill>
          </p:spPr>
          <p:txBody>
            <a:bodyPr/>
            <a:lstStyle/>
            <a:p>
              <a:endParaRPr lang="en-US"/>
            </a:p>
          </p:txBody>
        </p:sp>
        <p:sp>
          <p:nvSpPr>
            <p:cNvPr id="16" name="TextBox 16"/>
            <p:cNvSpPr txBox="1"/>
            <p:nvPr/>
          </p:nvSpPr>
          <p:spPr>
            <a:xfrm>
              <a:off x="0" y="-38100"/>
              <a:ext cx="2775786" cy="247445"/>
            </a:xfrm>
            <a:prstGeom prst="rect">
              <a:avLst/>
            </a:prstGeom>
          </p:spPr>
          <p:txBody>
            <a:bodyPr lIns="50800" tIns="50800" rIns="50800" bIns="50800" rtlCol="0" anchor="ctr"/>
            <a:lstStyle/>
            <a:p>
              <a:pPr algn="ctr">
                <a:lnSpc>
                  <a:spcPts val="2418"/>
                </a:lnSpc>
              </a:pPr>
              <a:endParaRPr/>
            </a:p>
          </p:txBody>
        </p:sp>
      </p:grpSp>
      <p:sp>
        <p:nvSpPr>
          <p:cNvPr id="17" name="TextBox 17"/>
          <p:cNvSpPr txBox="1"/>
          <p:nvPr/>
        </p:nvSpPr>
        <p:spPr>
          <a:xfrm>
            <a:off x="6274221" y="3723742"/>
            <a:ext cx="10456372" cy="3151825"/>
          </a:xfrm>
          <a:prstGeom prst="rect">
            <a:avLst/>
          </a:prstGeom>
        </p:spPr>
        <p:txBody>
          <a:bodyPr lIns="0" tIns="0" rIns="0" bIns="0" rtlCol="0" anchor="t">
            <a:spAutoFit/>
          </a:bodyPr>
          <a:lstStyle/>
          <a:p>
            <a:pPr>
              <a:lnSpc>
                <a:spcPts val="3131"/>
              </a:lnSpc>
            </a:pPr>
            <a:r>
              <a:rPr lang="en-US" sz="2236" dirty="0">
                <a:solidFill>
                  <a:srgbClr val="141418"/>
                </a:solidFill>
                <a:latin typeface="Montserrat"/>
              </a:rPr>
              <a:t>1- Services must be reliable (e.g., when a posting is successful, it should not be lost).</a:t>
            </a:r>
          </a:p>
          <a:p>
            <a:pPr>
              <a:lnSpc>
                <a:spcPts val="3131"/>
              </a:lnSpc>
            </a:pPr>
            <a:r>
              <a:rPr lang="en-US" sz="2236" dirty="0">
                <a:solidFill>
                  <a:srgbClr val="141418"/>
                </a:solidFill>
                <a:latin typeface="Montserrat"/>
              </a:rPr>
              <a:t>2- The service should be highly available at any time, so users can send and see posts without interruption.</a:t>
            </a:r>
          </a:p>
          <a:p>
            <a:pPr>
              <a:lnSpc>
                <a:spcPts val="3131"/>
              </a:lnSpc>
            </a:pPr>
            <a:r>
              <a:rPr lang="en-US" sz="2400" dirty="0">
                <a:solidFill>
                  <a:srgbClr val="141418"/>
                </a:solidFill>
                <a:latin typeface="Montserrat"/>
              </a:rPr>
              <a:t>3- The system should be scalable and accommodate increased load (e.g., an increase in users and postings).</a:t>
            </a:r>
          </a:p>
          <a:p>
            <a:pPr marL="0" lvl="0" indent="0">
              <a:lnSpc>
                <a:spcPts val="3131"/>
              </a:lnSpc>
              <a:spcBef>
                <a:spcPct val="0"/>
              </a:spcBef>
            </a:pPr>
            <a:r>
              <a:rPr lang="en-US" sz="2236" dirty="0">
                <a:solidFill>
                  <a:srgbClr val="141418"/>
                </a:solidFill>
                <a:latin typeface="Montserrat"/>
              </a:rPr>
              <a:t>4- The system should implement the provisions for violating the privacy policy or application laws for users as set out by the user's country.</a:t>
            </a:r>
          </a:p>
        </p:txBody>
      </p:sp>
      <p:sp>
        <p:nvSpPr>
          <p:cNvPr id="21" name="Freeform 21"/>
          <p:cNvSpPr/>
          <p:nvPr/>
        </p:nvSpPr>
        <p:spPr>
          <a:xfrm>
            <a:off x="2442904" y="7230976"/>
            <a:ext cx="1322924" cy="1268398"/>
          </a:xfrm>
          <a:custGeom>
            <a:avLst/>
            <a:gdLst/>
            <a:ahLst/>
            <a:cxnLst/>
            <a:rect l="l" t="t" r="r" b="b"/>
            <a:pathLst>
              <a:path w="1322924" h="1268398">
                <a:moveTo>
                  <a:pt x="0" y="0"/>
                </a:moveTo>
                <a:lnTo>
                  <a:pt x="1322924" y="0"/>
                </a:lnTo>
                <a:lnTo>
                  <a:pt x="1322924" y="1268398"/>
                </a:lnTo>
                <a:lnTo>
                  <a:pt x="0" y="1268398"/>
                </a:lnTo>
                <a:lnTo>
                  <a:pt x="0" y="0"/>
                </a:lnTo>
                <a:close/>
              </a:path>
            </a:pathLst>
          </a:custGeom>
          <a:blipFill>
            <a:blip r:embed="rId13"/>
            <a:stretch>
              <a:fillRect l="-13918" r="-13918"/>
            </a:stretch>
          </a:blipFill>
        </p:spPr>
        <p:txBody>
          <a:bodyPr/>
          <a:lstStyle/>
          <a:p>
            <a:endParaRPr lang="en-US"/>
          </a:p>
        </p:txBody>
      </p:sp>
      <p:grpSp>
        <p:nvGrpSpPr>
          <p:cNvPr id="22" name="Group 40">
            <a:extLst>
              <a:ext uri="{FF2B5EF4-FFF2-40B4-BE49-F238E27FC236}">
                <a16:creationId xmlns:a16="http://schemas.microsoft.com/office/drawing/2014/main" id="{297903C9-F827-D970-EBEE-9368A7D85335}"/>
              </a:ext>
            </a:extLst>
          </p:cNvPr>
          <p:cNvGrpSpPr/>
          <p:nvPr/>
        </p:nvGrpSpPr>
        <p:grpSpPr>
          <a:xfrm>
            <a:off x="4530076" y="1873167"/>
            <a:ext cx="16659584" cy="1618140"/>
            <a:chOff x="0" y="38100"/>
            <a:chExt cx="22212778" cy="2157520"/>
          </a:xfrm>
        </p:grpSpPr>
        <p:sp>
          <p:nvSpPr>
            <p:cNvPr id="23" name="Freeform 41">
              <a:extLst>
                <a:ext uri="{FF2B5EF4-FFF2-40B4-BE49-F238E27FC236}">
                  <a16:creationId xmlns:a16="http://schemas.microsoft.com/office/drawing/2014/main" id="{9B05B28C-6CBD-C6E7-AB95-7B622F401521}"/>
                </a:ext>
              </a:extLst>
            </p:cNvPr>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14">
                <a:extLst>
                  <a:ext uri="{96DAC541-7B7A-43D3-8B79-37D633B846F1}">
                    <asvg:svgBlip xmlns:asvg="http://schemas.microsoft.com/office/drawing/2016/SVG/main" r:embed="rId15"/>
                  </a:ext>
                </a:extLst>
              </a:blip>
              <a:stretch>
                <a:fillRect l="-645045" r="-78832"/>
              </a:stretch>
            </a:blipFill>
          </p:spPr>
          <p:txBody>
            <a:bodyPr/>
            <a:lstStyle/>
            <a:p>
              <a:endParaRPr lang="en-US"/>
            </a:p>
          </p:txBody>
        </p:sp>
        <p:sp>
          <p:nvSpPr>
            <p:cNvPr id="24" name="TextBox 42">
              <a:extLst>
                <a:ext uri="{FF2B5EF4-FFF2-40B4-BE49-F238E27FC236}">
                  <a16:creationId xmlns:a16="http://schemas.microsoft.com/office/drawing/2014/main" id="{1CF96501-E372-E1EF-E9C9-CD501E0CBFCE}"/>
                </a:ext>
              </a:extLst>
            </p:cNvPr>
            <p:cNvSpPr txBox="1"/>
            <p:nvPr/>
          </p:nvSpPr>
          <p:spPr>
            <a:xfrm>
              <a:off x="0" y="38100"/>
              <a:ext cx="22212778" cy="649751"/>
            </a:xfrm>
            <a:prstGeom prst="rect">
              <a:avLst/>
            </a:prstGeom>
          </p:spPr>
          <p:txBody>
            <a:bodyPr lIns="0" tIns="0" rIns="0" bIns="0" rtlCol="0" anchor="t">
              <a:spAutoFit/>
            </a:bodyPr>
            <a:lstStyle/>
            <a:p>
              <a:pPr marL="0" lvl="0" indent="0">
                <a:lnSpc>
                  <a:spcPts val="3808"/>
                </a:lnSpc>
              </a:pPr>
              <a:r>
                <a:rPr lang="en-US" sz="3200" dirty="0">
                  <a:solidFill>
                    <a:srgbClr val="FFFFFF"/>
                  </a:solidFill>
                  <a:latin typeface="Helios Extended Bold"/>
                </a:rPr>
                <a:t>FUNCTIONAL &amp; NON FUNCTIONAL REQUIREMENTS</a:t>
              </a:r>
            </a:p>
          </p:txBody>
        </p:sp>
        <p:sp>
          <p:nvSpPr>
            <p:cNvPr id="25" name="AutoShape 43">
              <a:extLst>
                <a:ext uri="{FF2B5EF4-FFF2-40B4-BE49-F238E27FC236}">
                  <a16:creationId xmlns:a16="http://schemas.microsoft.com/office/drawing/2014/main" id="{36521E74-0C89-7169-14E3-AC9D11BC1223}"/>
                </a:ext>
              </a:extLst>
            </p:cNvPr>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26" name="TextBox 44">
              <a:extLst>
                <a:ext uri="{FF2B5EF4-FFF2-40B4-BE49-F238E27FC236}">
                  <a16:creationId xmlns:a16="http://schemas.microsoft.com/office/drawing/2014/main" id="{E4BFF574-CB8E-1423-F5C4-64B8BB057061}"/>
                </a:ext>
              </a:extLst>
            </p:cNvPr>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Non-Functional Requirements: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rot="5400000">
            <a:off x="14700906" y="7385082"/>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3" name="Freeform 3"/>
          <p:cNvSpPr/>
          <p:nvPr/>
        </p:nvSpPr>
        <p:spPr>
          <a:xfrm>
            <a:off x="15441191" y="891687"/>
            <a:ext cx="1818109" cy="293483"/>
          </a:xfrm>
          <a:custGeom>
            <a:avLst/>
            <a:gdLst/>
            <a:ahLst/>
            <a:cxnLst/>
            <a:rect l="l" t="t" r="r" b="b"/>
            <a:pathLst>
              <a:path w="1818109" h="293483">
                <a:moveTo>
                  <a:pt x="0" y="0"/>
                </a:moveTo>
                <a:lnTo>
                  <a:pt x="1818109" y="0"/>
                </a:lnTo>
                <a:lnTo>
                  <a:pt x="1818109" y="293483"/>
                </a:lnTo>
                <a:lnTo>
                  <a:pt x="0" y="293483"/>
                </a:lnTo>
                <a:lnTo>
                  <a:pt x="0" y="0"/>
                </a:lnTo>
                <a:close/>
              </a:path>
            </a:pathLst>
          </a:custGeom>
          <a:blipFill>
            <a:blip r:embed="rId3">
              <a:extLst>
                <a:ext uri="{96DAC541-7B7A-43D3-8B79-37D633B846F1}">
                  <asvg:svgBlip xmlns:asvg="http://schemas.microsoft.com/office/drawing/2016/SVG/main" r:embed="rId4"/>
                </a:ext>
              </a:extLst>
            </a:blip>
            <a:stretch>
              <a:fillRect t="-120523"/>
            </a:stretch>
          </a:blipFill>
        </p:spPr>
        <p:txBody>
          <a:bodyPr/>
          <a:lstStyle/>
          <a:p>
            <a:endParaRPr lang="en-US"/>
          </a:p>
        </p:txBody>
      </p:sp>
      <p:sp>
        <p:nvSpPr>
          <p:cNvPr id="4" name="Freeform 4"/>
          <p:cNvSpPr/>
          <p:nvPr/>
        </p:nvSpPr>
        <p:spPr>
          <a:xfrm>
            <a:off x="10896374" y="9086270"/>
            <a:ext cx="1212065" cy="623663"/>
          </a:xfrm>
          <a:custGeom>
            <a:avLst/>
            <a:gdLst/>
            <a:ahLst/>
            <a:cxnLst/>
            <a:rect l="l" t="t" r="r" b="b"/>
            <a:pathLst>
              <a:path w="1212065" h="623663">
                <a:moveTo>
                  <a:pt x="0" y="0"/>
                </a:moveTo>
                <a:lnTo>
                  <a:pt x="1212066" y="0"/>
                </a:lnTo>
                <a:lnTo>
                  <a:pt x="1212066" y="623663"/>
                </a:lnTo>
                <a:lnTo>
                  <a:pt x="0" y="623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3076915" y="1038429"/>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12573162" y="9402864"/>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Freeform 7"/>
          <p:cNvSpPr/>
          <p:nvPr/>
        </p:nvSpPr>
        <p:spPr>
          <a:xfrm rot="-7220115">
            <a:off x="-2372132" y="-2868199"/>
            <a:ext cx="4744264" cy="4859682"/>
          </a:xfrm>
          <a:custGeom>
            <a:avLst/>
            <a:gdLst/>
            <a:ahLst/>
            <a:cxnLst/>
            <a:rect l="l" t="t" r="r" b="b"/>
            <a:pathLst>
              <a:path w="4744264" h="4859682">
                <a:moveTo>
                  <a:pt x="0" y="0"/>
                </a:moveTo>
                <a:lnTo>
                  <a:pt x="4744264" y="0"/>
                </a:lnTo>
                <a:lnTo>
                  <a:pt x="4744264" y="4859681"/>
                </a:lnTo>
                <a:lnTo>
                  <a:pt x="0" y="4859681"/>
                </a:lnTo>
                <a:lnTo>
                  <a:pt x="0" y="0"/>
                </a:lnTo>
                <a:close/>
              </a:path>
            </a:pathLst>
          </a:custGeom>
          <a:blipFill>
            <a:blip r:embed="rId2"/>
            <a:stretch>
              <a:fillRect/>
            </a:stretch>
          </a:blipFill>
        </p:spPr>
        <p:txBody>
          <a:bodyPr/>
          <a:lstStyle/>
          <a:p>
            <a:endParaRPr lang="en-US"/>
          </a:p>
        </p:txBody>
      </p:sp>
      <p:sp>
        <p:nvSpPr>
          <p:cNvPr id="8" name="Freeform 8"/>
          <p:cNvSpPr/>
          <p:nvPr/>
        </p:nvSpPr>
        <p:spPr>
          <a:xfrm rot="5400000">
            <a:off x="2818845" y="9305826"/>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3009283" y="1185170"/>
            <a:ext cx="105666" cy="88205"/>
          </a:xfrm>
          <a:custGeom>
            <a:avLst/>
            <a:gdLst/>
            <a:ahLst/>
            <a:cxnLst/>
            <a:rect l="l" t="t" r="r" b="b"/>
            <a:pathLst>
              <a:path w="105666" h="88205">
                <a:moveTo>
                  <a:pt x="0" y="0"/>
                </a:moveTo>
                <a:lnTo>
                  <a:pt x="105667" y="0"/>
                </a:lnTo>
                <a:lnTo>
                  <a:pt x="105667" y="88205"/>
                </a:lnTo>
                <a:lnTo>
                  <a:pt x="0" y="88205"/>
                </a:lnTo>
                <a:lnTo>
                  <a:pt x="0" y="0"/>
                </a:lnTo>
                <a:close/>
              </a:path>
            </a:pathLst>
          </a:custGeom>
          <a:blipFill>
            <a:blip r:embed="rId9"/>
            <a:stretch>
              <a:fillRect l="-4350" r="-4350"/>
            </a:stretch>
          </a:blipFill>
        </p:spPr>
        <p:txBody>
          <a:bodyPr/>
          <a:lstStyle/>
          <a:p>
            <a:endParaRPr lang="en-US"/>
          </a:p>
        </p:txBody>
      </p:sp>
      <p:sp>
        <p:nvSpPr>
          <p:cNvPr id="10" name="Freeform 10"/>
          <p:cNvSpPr/>
          <p:nvPr/>
        </p:nvSpPr>
        <p:spPr>
          <a:xfrm>
            <a:off x="2998955" y="1147353"/>
            <a:ext cx="105411" cy="87788"/>
          </a:xfrm>
          <a:custGeom>
            <a:avLst/>
            <a:gdLst/>
            <a:ahLst/>
            <a:cxnLst/>
            <a:rect l="l" t="t" r="r" b="b"/>
            <a:pathLst>
              <a:path w="105411" h="87788">
                <a:moveTo>
                  <a:pt x="0" y="0"/>
                </a:moveTo>
                <a:lnTo>
                  <a:pt x="105411" y="0"/>
                </a:lnTo>
                <a:lnTo>
                  <a:pt x="105411" y="87788"/>
                </a:lnTo>
                <a:lnTo>
                  <a:pt x="0" y="87788"/>
                </a:lnTo>
                <a:lnTo>
                  <a:pt x="0" y="0"/>
                </a:lnTo>
                <a:close/>
              </a:path>
            </a:pathLst>
          </a:custGeom>
          <a:blipFill>
            <a:blip r:embed="rId10"/>
            <a:stretch>
              <a:fillRect l="-7438" r="-17484"/>
            </a:stretch>
          </a:blipFill>
        </p:spPr>
        <p:txBody>
          <a:bodyPr/>
          <a:lstStyle/>
          <a:p>
            <a:endParaRPr lang="en-US"/>
          </a:p>
        </p:txBody>
      </p:sp>
      <p:sp>
        <p:nvSpPr>
          <p:cNvPr id="11" name="Freeform 11"/>
          <p:cNvSpPr/>
          <p:nvPr/>
        </p:nvSpPr>
        <p:spPr>
          <a:xfrm>
            <a:off x="2984363" y="1185170"/>
            <a:ext cx="120003" cy="99941"/>
          </a:xfrm>
          <a:custGeom>
            <a:avLst/>
            <a:gdLst/>
            <a:ahLst/>
            <a:cxnLst/>
            <a:rect l="l" t="t" r="r" b="b"/>
            <a:pathLst>
              <a:path w="120003" h="99941">
                <a:moveTo>
                  <a:pt x="0" y="0"/>
                </a:moveTo>
                <a:lnTo>
                  <a:pt x="120003" y="0"/>
                </a:lnTo>
                <a:lnTo>
                  <a:pt x="120003" y="99941"/>
                </a:lnTo>
                <a:lnTo>
                  <a:pt x="0" y="99941"/>
                </a:lnTo>
                <a:lnTo>
                  <a:pt x="0" y="0"/>
                </a:lnTo>
                <a:close/>
              </a:path>
            </a:pathLst>
          </a:custGeom>
          <a:blipFill>
            <a:blip r:embed="rId11"/>
            <a:stretch>
              <a:fillRect l="-27755" r="-20301"/>
            </a:stretch>
          </a:blipFill>
        </p:spPr>
        <p:txBody>
          <a:bodyPr/>
          <a:lstStyle/>
          <a:p>
            <a:endParaRPr lang="en-US"/>
          </a:p>
        </p:txBody>
      </p:sp>
      <p:sp>
        <p:nvSpPr>
          <p:cNvPr id="12" name="Freeform 12"/>
          <p:cNvSpPr/>
          <p:nvPr/>
        </p:nvSpPr>
        <p:spPr>
          <a:xfrm rot="-5400000">
            <a:off x="2818845" y="799412"/>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2450448" y="2458523"/>
            <a:ext cx="1329002" cy="1193149"/>
          </a:xfrm>
          <a:custGeom>
            <a:avLst/>
            <a:gdLst/>
            <a:ahLst/>
            <a:cxnLst/>
            <a:rect l="l" t="t" r="r" b="b"/>
            <a:pathLst>
              <a:path w="1329002" h="1193149">
                <a:moveTo>
                  <a:pt x="0" y="0"/>
                </a:moveTo>
                <a:lnTo>
                  <a:pt x="1329003" y="0"/>
                </a:lnTo>
                <a:lnTo>
                  <a:pt x="1329003" y="1193149"/>
                </a:lnTo>
                <a:lnTo>
                  <a:pt x="0" y="1193149"/>
                </a:lnTo>
                <a:lnTo>
                  <a:pt x="0" y="0"/>
                </a:lnTo>
                <a:close/>
              </a:path>
            </a:pathLst>
          </a:custGeom>
          <a:blipFill>
            <a:blip r:embed="rId12"/>
            <a:stretch>
              <a:fillRect/>
            </a:stretch>
          </a:blipFill>
        </p:spPr>
        <p:txBody>
          <a:bodyPr/>
          <a:lstStyle/>
          <a:p>
            <a:endParaRPr lang="en-US"/>
          </a:p>
        </p:txBody>
      </p:sp>
      <p:grpSp>
        <p:nvGrpSpPr>
          <p:cNvPr id="14" name="Group 14"/>
          <p:cNvGrpSpPr/>
          <p:nvPr/>
        </p:nvGrpSpPr>
        <p:grpSpPr>
          <a:xfrm>
            <a:off x="6096000" y="6127838"/>
            <a:ext cx="10634593" cy="1314952"/>
            <a:chOff x="0" y="0"/>
            <a:chExt cx="2775786" cy="209345"/>
          </a:xfrm>
        </p:grpSpPr>
        <p:sp>
          <p:nvSpPr>
            <p:cNvPr id="15" name="Freeform 15"/>
            <p:cNvSpPr/>
            <p:nvPr/>
          </p:nvSpPr>
          <p:spPr>
            <a:xfrm>
              <a:off x="0" y="0"/>
              <a:ext cx="2775786" cy="209345"/>
            </a:xfrm>
            <a:custGeom>
              <a:avLst/>
              <a:gdLst/>
              <a:ahLst/>
              <a:cxnLst/>
              <a:rect l="l" t="t" r="r" b="b"/>
              <a:pathLst>
                <a:path w="2775786" h="209345">
                  <a:moveTo>
                    <a:pt x="0" y="0"/>
                  </a:moveTo>
                  <a:lnTo>
                    <a:pt x="2775786" y="0"/>
                  </a:lnTo>
                  <a:lnTo>
                    <a:pt x="2775786" y="209345"/>
                  </a:lnTo>
                  <a:lnTo>
                    <a:pt x="0" y="209345"/>
                  </a:lnTo>
                  <a:close/>
                </a:path>
              </a:pathLst>
            </a:custGeom>
            <a:solidFill>
              <a:srgbClr val="868686"/>
            </a:solidFill>
          </p:spPr>
          <p:txBody>
            <a:bodyPr/>
            <a:lstStyle/>
            <a:p>
              <a:endParaRPr lang="en-US"/>
            </a:p>
          </p:txBody>
        </p:sp>
        <p:sp>
          <p:nvSpPr>
            <p:cNvPr id="16" name="TextBox 16"/>
            <p:cNvSpPr txBox="1"/>
            <p:nvPr/>
          </p:nvSpPr>
          <p:spPr>
            <a:xfrm>
              <a:off x="0" y="-38100"/>
              <a:ext cx="2775786" cy="247445"/>
            </a:xfrm>
            <a:prstGeom prst="rect">
              <a:avLst/>
            </a:prstGeom>
          </p:spPr>
          <p:txBody>
            <a:bodyPr lIns="50800" tIns="50800" rIns="50800" bIns="50800" rtlCol="0" anchor="ctr"/>
            <a:lstStyle/>
            <a:p>
              <a:pPr algn="ctr">
                <a:lnSpc>
                  <a:spcPts val="2418"/>
                </a:lnSpc>
              </a:pPr>
              <a:endParaRPr/>
            </a:p>
          </p:txBody>
        </p:sp>
      </p:grpSp>
      <p:sp>
        <p:nvSpPr>
          <p:cNvPr id="17" name="TextBox 17"/>
          <p:cNvSpPr txBox="1"/>
          <p:nvPr/>
        </p:nvSpPr>
        <p:spPr>
          <a:xfrm>
            <a:off x="6274221" y="3779262"/>
            <a:ext cx="10456372" cy="3554563"/>
          </a:xfrm>
          <a:prstGeom prst="rect">
            <a:avLst/>
          </a:prstGeom>
        </p:spPr>
        <p:txBody>
          <a:bodyPr lIns="0" tIns="0" rIns="0" bIns="0" rtlCol="0" anchor="t">
            <a:spAutoFit/>
          </a:bodyPr>
          <a:lstStyle/>
          <a:p>
            <a:pPr>
              <a:lnSpc>
                <a:spcPts val="3131"/>
              </a:lnSpc>
            </a:pPr>
            <a:r>
              <a:rPr lang="en-US" sz="2236" dirty="0">
                <a:solidFill>
                  <a:srgbClr val="141418"/>
                </a:solidFill>
                <a:latin typeface="Montserrat"/>
              </a:rPr>
              <a:t>1- Services must be reliable (e.g., when a posting is successful, it should not be lost).</a:t>
            </a:r>
          </a:p>
          <a:p>
            <a:pPr>
              <a:lnSpc>
                <a:spcPts val="3131"/>
              </a:lnSpc>
            </a:pPr>
            <a:r>
              <a:rPr lang="en-US" sz="2236" dirty="0">
                <a:solidFill>
                  <a:srgbClr val="141418"/>
                </a:solidFill>
                <a:latin typeface="Montserrat"/>
              </a:rPr>
              <a:t>2- The service should be highly available at any time, so users can send and see posts without interruption.</a:t>
            </a:r>
          </a:p>
          <a:p>
            <a:pPr>
              <a:lnSpc>
                <a:spcPts val="3131"/>
              </a:lnSpc>
            </a:pPr>
            <a:r>
              <a:rPr lang="en-US" sz="2236" dirty="0">
                <a:solidFill>
                  <a:srgbClr val="141418"/>
                </a:solidFill>
                <a:latin typeface="Montserrat"/>
              </a:rPr>
              <a:t>3- The system should be scalable and accommodate increased load (e.g., an increase in users and postings).</a:t>
            </a:r>
          </a:p>
          <a:p>
            <a:pPr marL="0" lvl="0" indent="0">
              <a:lnSpc>
                <a:spcPts val="3131"/>
              </a:lnSpc>
              <a:spcBef>
                <a:spcPct val="0"/>
              </a:spcBef>
            </a:pPr>
            <a:r>
              <a:rPr lang="en-US" sz="2400" dirty="0">
                <a:solidFill>
                  <a:srgbClr val="141418"/>
                </a:solidFill>
                <a:latin typeface="Montserrat"/>
              </a:rPr>
              <a:t>4- The system should implement the provisions for violating the privacy policy or application laws for users as set out by the user's country.</a:t>
            </a:r>
          </a:p>
        </p:txBody>
      </p:sp>
      <p:sp>
        <p:nvSpPr>
          <p:cNvPr id="21" name="Freeform 21"/>
          <p:cNvSpPr/>
          <p:nvPr/>
        </p:nvSpPr>
        <p:spPr>
          <a:xfrm>
            <a:off x="1740593" y="4115153"/>
            <a:ext cx="2928231" cy="2807542"/>
          </a:xfrm>
          <a:custGeom>
            <a:avLst/>
            <a:gdLst/>
            <a:ahLst/>
            <a:cxnLst/>
            <a:rect l="l" t="t" r="r" b="b"/>
            <a:pathLst>
              <a:path w="2928231" h="2807542">
                <a:moveTo>
                  <a:pt x="0" y="0"/>
                </a:moveTo>
                <a:lnTo>
                  <a:pt x="2928230" y="0"/>
                </a:lnTo>
                <a:lnTo>
                  <a:pt x="2928230" y="2807541"/>
                </a:lnTo>
                <a:lnTo>
                  <a:pt x="0" y="2807541"/>
                </a:lnTo>
                <a:lnTo>
                  <a:pt x="0" y="0"/>
                </a:lnTo>
                <a:close/>
              </a:path>
            </a:pathLst>
          </a:custGeom>
          <a:blipFill>
            <a:blip r:embed="rId13"/>
            <a:stretch>
              <a:fillRect l="-13918" r="-13918"/>
            </a:stretch>
          </a:blipFill>
        </p:spPr>
        <p:txBody>
          <a:bodyPr/>
          <a:lstStyle/>
          <a:p>
            <a:endParaRPr lang="en-US"/>
          </a:p>
        </p:txBody>
      </p:sp>
      <p:sp>
        <p:nvSpPr>
          <p:cNvPr id="22" name="Freeform 3">
            <a:extLst>
              <a:ext uri="{FF2B5EF4-FFF2-40B4-BE49-F238E27FC236}">
                <a16:creationId xmlns:a16="http://schemas.microsoft.com/office/drawing/2014/main" id="{9BF8B37A-E7AE-4963-8E43-7D004F7F22E7}"/>
              </a:ext>
            </a:extLst>
          </p:cNvPr>
          <p:cNvSpPr/>
          <p:nvPr/>
        </p:nvSpPr>
        <p:spPr>
          <a:xfrm>
            <a:off x="24721610" y="9619554"/>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14">
              <a:extLst>
                <a:ext uri="{96DAC541-7B7A-43D3-8B79-37D633B846F1}">
                  <asvg:svgBlip xmlns:asvg="http://schemas.microsoft.com/office/drawing/2016/SVG/main" r:embed="rId15"/>
                </a:ext>
              </a:extLst>
            </a:blip>
            <a:stretch>
              <a:fillRect l="-49681" t="-1720572" r="-48872"/>
            </a:stretch>
          </a:blipFill>
        </p:spPr>
        <p:txBody>
          <a:bodyPr/>
          <a:lstStyle/>
          <a:p>
            <a:endParaRPr lang="en-US"/>
          </a:p>
        </p:txBody>
      </p:sp>
      <p:sp>
        <p:nvSpPr>
          <p:cNvPr id="23" name="Freeform 9">
            <a:extLst>
              <a:ext uri="{FF2B5EF4-FFF2-40B4-BE49-F238E27FC236}">
                <a16:creationId xmlns:a16="http://schemas.microsoft.com/office/drawing/2014/main" id="{6B7C969E-FDF5-4118-A31F-F3FE6A7B6A78}"/>
              </a:ext>
            </a:extLst>
          </p:cNvPr>
          <p:cNvSpPr/>
          <p:nvPr/>
        </p:nvSpPr>
        <p:spPr>
          <a:xfrm>
            <a:off x="20491395" y="2062200"/>
            <a:ext cx="5882441" cy="7024070"/>
          </a:xfrm>
          <a:custGeom>
            <a:avLst/>
            <a:gdLst/>
            <a:ahLst/>
            <a:cxnLst/>
            <a:rect l="l" t="t" r="r" b="b"/>
            <a:pathLst>
              <a:path w="5882441" h="7024070">
                <a:moveTo>
                  <a:pt x="0" y="0"/>
                </a:moveTo>
                <a:lnTo>
                  <a:pt x="5882440" y="0"/>
                </a:lnTo>
                <a:lnTo>
                  <a:pt x="5882440" y="7024070"/>
                </a:lnTo>
                <a:lnTo>
                  <a:pt x="0" y="7024070"/>
                </a:lnTo>
                <a:lnTo>
                  <a:pt x="0" y="0"/>
                </a:lnTo>
                <a:close/>
              </a:path>
            </a:pathLst>
          </a:custGeom>
          <a:blipFill>
            <a:blip r:embed="rId16"/>
            <a:stretch>
              <a:fillRect r="-3905"/>
            </a:stretch>
          </a:blipFill>
        </p:spPr>
        <p:txBody>
          <a:bodyPr/>
          <a:lstStyle/>
          <a:p>
            <a:endParaRPr lang="en-US"/>
          </a:p>
        </p:txBody>
      </p:sp>
      <p:sp>
        <p:nvSpPr>
          <p:cNvPr id="24" name="Freeform 12">
            <a:extLst>
              <a:ext uri="{FF2B5EF4-FFF2-40B4-BE49-F238E27FC236}">
                <a16:creationId xmlns:a16="http://schemas.microsoft.com/office/drawing/2014/main" id="{7507B206-AFE1-4B5C-B4AB-AFA7756ECEBD}"/>
              </a:ext>
            </a:extLst>
          </p:cNvPr>
          <p:cNvSpPr/>
          <p:nvPr/>
        </p:nvSpPr>
        <p:spPr>
          <a:xfrm flipH="1" flipV="1">
            <a:off x="23663527" y="-1632367"/>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17"/>
            <a:stretch>
              <a:fillRect/>
            </a:stretch>
          </a:blipFill>
        </p:spPr>
        <p:txBody>
          <a:bodyPr/>
          <a:lstStyle/>
          <a:p>
            <a:endParaRPr lang="en-US"/>
          </a:p>
        </p:txBody>
      </p:sp>
      <p:sp>
        <p:nvSpPr>
          <p:cNvPr id="25" name="Freeform 13">
            <a:extLst>
              <a:ext uri="{FF2B5EF4-FFF2-40B4-BE49-F238E27FC236}">
                <a16:creationId xmlns:a16="http://schemas.microsoft.com/office/drawing/2014/main" id="{0FEF8994-07BD-48C2-B07C-C2A8537F550C}"/>
              </a:ext>
            </a:extLst>
          </p:cNvPr>
          <p:cNvSpPr/>
          <p:nvPr/>
        </p:nvSpPr>
        <p:spPr>
          <a:xfrm flipV="1">
            <a:off x="19209499" y="7869796"/>
            <a:ext cx="3643947" cy="5695878"/>
          </a:xfrm>
          <a:custGeom>
            <a:avLst/>
            <a:gdLst/>
            <a:ahLst/>
            <a:cxnLst/>
            <a:rect l="l" t="t" r="r" b="b"/>
            <a:pathLst>
              <a:path w="3643947" h="5695878">
                <a:moveTo>
                  <a:pt x="0" y="5695878"/>
                </a:moveTo>
                <a:lnTo>
                  <a:pt x="3643947" y="5695878"/>
                </a:lnTo>
                <a:lnTo>
                  <a:pt x="3643947" y="0"/>
                </a:lnTo>
                <a:lnTo>
                  <a:pt x="0" y="0"/>
                </a:lnTo>
                <a:lnTo>
                  <a:pt x="0" y="5695878"/>
                </a:lnTo>
                <a:close/>
              </a:path>
            </a:pathLst>
          </a:custGeom>
          <a:blipFill>
            <a:blip r:embed="rId18"/>
            <a:stretch>
              <a:fillRect/>
            </a:stretch>
          </a:blipFill>
        </p:spPr>
        <p:txBody>
          <a:bodyPr/>
          <a:lstStyle/>
          <a:p>
            <a:endParaRPr lang="en-US"/>
          </a:p>
        </p:txBody>
      </p:sp>
      <p:grpSp>
        <p:nvGrpSpPr>
          <p:cNvPr id="26" name="Group 40">
            <a:extLst>
              <a:ext uri="{FF2B5EF4-FFF2-40B4-BE49-F238E27FC236}">
                <a16:creationId xmlns:a16="http://schemas.microsoft.com/office/drawing/2014/main" id="{4AA3C558-D891-658C-6223-98F8C4A188B8}"/>
              </a:ext>
            </a:extLst>
          </p:cNvPr>
          <p:cNvGrpSpPr/>
          <p:nvPr/>
        </p:nvGrpSpPr>
        <p:grpSpPr>
          <a:xfrm>
            <a:off x="4530076" y="1873167"/>
            <a:ext cx="16659584" cy="1618140"/>
            <a:chOff x="0" y="38100"/>
            <a:chExt cx="22212778" cy="2157520"/>
          </a:xfrm>
        </p:grpSpPr>
        <p:sp>
          <p:nvSpPr>
            <p:cNvPr id="27" name="Freeform 41">
              <a:extLst>
                <a:ext uri="{FF2B5EF4-FFF2-40B4-BE49-F238E27FC236}">
                  <a16:creationId xmlns:a16="http://schemas.microsoft.com/office/drawing/2014/main" id="{8B20F2FC-C469-5289-E650-CCB0211A68B1}"/>
                </a:ext>
              </a:extLst>
            </p:cNvPr>
            <p:cNvSpPr/>
            <p:nvPr/>
          </p:nvSpPr>
          <p:spPr>
            <a:xfrm rot="-5400000">
              <a:off x="1312823" y="-243115"/>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19">
                <a:extLst>
                  <a:ext uri="{96DAC541-7B7A-43D3-8B79-37D633B846F1}">
                    <asvg:svgBlip xmlns:asvg="http://schemas.microsoft.com/office/drawing/2016/SVG/main" r:embed="rId20"/>
                  </a:ext>
                </a:extLst>
              </a:blip>
              <a:stretch>
                <a:fillRect l="-645045" r="-78832"/>
              </a:stretch>
            </a:blipFill>
          </p:spPr>
          <p:txBody>
            <a:bodyPr/>
            <a:lstStyle/>
            <a:p>
              <a:endParaRPr lang="en-US"/>
            </a:p>
          </p:txBody>
        </p:sp>
        <p:sp>
          <p:nvSpPr>
            <p:cNvPr id="28" name="TextBox 42">
              <a:extLst>
                <a:ext uri="{FF2B5EF4-FFF2-40B4-BE49-F238E27FC236}">
                  <a16:creationId xmlns:a16="http://schemas.microsoft.com/office/drawing/2014/main" id="{F2D0C5EE-63D6-B50E-803B-6B93C888F1A3}"/>
                </a:ext>
              </a:extLst>
            </p:cNvPr>
            <p:cNvSpPr txBox="1"/>
            <p:nvPr/>
          </p:nvSpPr>
          <p:spPr>
            <a:xfrm>
              <a:off x="0" y="38100"/>
              <a:ext cx="22212778" cy="649751"/>
            </a:xfrm>
            <a:prstGeom prst="rect">
              <a:avLst/>
            </a:prstGeom>
          </p:spPr>
          <p:txBody>
            <a:bodyPr lIns="0" tIns="0" rIns="0" bIns="0" rtlCol="0" anchor="t">
              <a:spAutoFit/>
            </a:bodyPr>
            <a:lstStyle/>
            <a:p>
              <a:pPr marL="0" lvl="0" indent="0">
                <a:lnSpc>
                  <a:spcPts val="3808"/>
                </a:lnSpc>
              </a:pPr>
              <a:r>
                <a:rPr lang="en-US" sz="3200" dirty="0">
                  <a:solidFill>
                    <a:srgbClr val="FFFFFF"/>
                  </a:solidFill>
                  <a:latin typeface="Helios Extended Bold"/>
                </a:rPr>
                <a:t>FUNCTIONAL &amp; NON FUNCTIONAL REQUIREMENTS</a:t>
              </a:r>
            </a:p>
          </p:txBody>
        </p:sp>
        <p:sp>
          <p:nvSpPr>
            <p:cNvPr id="29" name="AutoShape 43">
              <a:extLst>
                <a:ext uri="{FF2B5EF4-FFF2-40B4-BE49-F238E27FC236}">
                  <a16:creationId xmlns:a16="http://schemas.microsoft.com/office/drawing/2014/main" id="{83F5D534-3BCE-5FB1-C3AC-168BB3D7EB41}"/>
                </a:ext>
              </a:extLst>
            </p:cNvPr>
            <p:cNvSpPr/>
            <p:nvPr/>
          </p:nvSpPr>
          <p:spPr>
            <a:xfrm>
              <a:off x="3432220" y="1255169"/>
              <a:ext cx="2413756" cy="0"/>
            </a:xfrm>
            <a:prstGeom prst="line">
              <a:avLst/>
            </a:prstGeom>
            <a:ln w="12700" cap="flat">
              <a:solidFill>
                <a:srgbClr val="FFFFFF"/>
              </a:solidFill>
              <a:prstDash val="solid"/>
              <a:headEnd type="none" w="sm" len="sm"/>
              <a:tailEnd type="none" w="sm" len="sm"/>
            </a:ln>
          </p:spPr>
          <p:txBody>
            <a:bodyPr/>
            <a:lstStyle/>
            <a:p>
              <a:endParaRPr lang="en-US"/>
            </a:p>
          </p:txBody>
        </p:sp>
        <p:sp>
          <p:nvSpPr>
            <p:cNvPr id="30" name="TextBox 44">
              <a:extLst>
                <a:ext uri="{FF2B5EF4-FFF2-40B4-BE49-F238E27FC236}">
                  <a16:creationId xmlns:a16="http://schemas.microsoft.com/office/drawing/2014/main" id="{51F64D98-A443-6538-1D15-0D1CFBBFC18B}"/>
                </a:ext>
              </a:extLst>
            </p:cNvPr>
            <p:cNvSpPr txBox="1"/>
            <p:nvPr/>
          </p:nvSpPr>
          <p:spPr>
            <a:xfrm>
              <a:off x="82557" y="1716856"/>
              <a:ext cx="16249061" cy="478764"/>
            </a:xfrm>
            <a:prstGeom prst="rect">
              <a:avLst/>
            </a:prstGeom>
          </p:spPr>
          <p:txBody>
            <a:bodyPr lIns="0" tIns="0" rIns="0" bIns="0" rtlCol="0" anchor="t">
              <a:spAutoFit/>
            </a:bodyPr>
            <a:lstStyle/>
            <a:p>
              <a:pPr marL="0" lvl="0" indent="0">
                <a:lnSpc>
                  <a:spcPts val="2785"/>
                </a:lnSpc>
              </a:pPr>
              <a:r>
                <a:rPr lang="en-US" sz="2785" b="1" dirty="0">
                  <a:solidFill>
                    <a:srgbClr val="FFFFFF"/>
                  </a:solidFill>
                  <a:latin typeface="Montserrat"/>
                </a:rPr>
                <a:t>Non-Functional Requirements: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3306759" y="7625471"/>
            <a:ext cx="4585026" cy="5323059"/>
          </a:xfrm>
          <a:custGeom>
            <a:avLst/>
            <a:gdLst/>
            <a:ahLst/>
            <a:cxnLst/>
            <a:rect l="l" t="t" r="r" b="b"/>
            <a:pathLst>
              <a:path w="4585026" h="5323059">
                <a:moveTo>
                  <a:pt x="0" y="0"/>
                </a:moveTo>
                <a:lnTo>
                  <a:pt x="4585026" y="0"/>
                </a:lnTo>
                <a:lnTo>
                  <a:pt x="4585026" y="5323058"/>
                </a:lnTo>
                <a:lnTo>
                  <a:pt x="0" y="5323058"/>
                </a:lnTo>
                <a:lnTo>
                  <a:pt x="0" y="0"/>
                </a:lnTo>
                <a:close/>
              </a:path>
            </a:pathLst>
          </a:custGeom>
          <a:blipFill>
            <a:blip r:embed="rId4"/>
            <a:stretch>
              <a:fillRect/>
            </a:stretch>
          </a:blipFill>
        </p:spPr>
        <p:txBody>
          <a:bodyPr/>
          <a:lstStyle/>
          <a:p>
            <a:endParaRPr lang="en-US"/>
          </a:p>
        </p:txBody>
      </p:sp>
      <p:sp>
        <p:nvSpPr>
          <p:cNvPr id="5" name="Freeform 5"/>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9372600" y="0"/>
            <a:ext cx="8928732" cy="10287000"/>
          </a:xfrm>
          <a:custGeom>
            <a:avLst/>
            <a:gdLst/>
            <a:ahLst/>
            <a:cxnLst/>
            <a:rect l="l" t="t" r="r" b="b"/>
            <a:pathLst>
              <a:path w="5882441" h="7024070">
                <a:moveTo>
                  <a:pt x="0" y="0"/>
                </a:moveTo>
                <a:lnTo>
                  <a:pt x="5882440" y="0"/>
                </a:lnTo>
                <a:lnTo>
                  <a:pt x="5882440" y="7024070"/>
                </a:lnTo>
                <a:lnTo>
                  <a:pt x="0" y="7024070"/>
                </a:lnTo>
                <a:lnTo>
                  <a:pt x="0" y="0"/>
                </a:lnTo>
                <a:close/>
              </a:path>
            </a:pathLst>
          </a:custGeom>
          <a:blipFill>
            <a:blip r:embed="rId7"/>
            <a:stretch>
              <a:fillRect r="-3905"/>
            </a:stretch>
          </a:blipFill>
        </p:spPr>
        <p:txBody>
          <a:bodyPr/>
          <a:lstStyle/>
          <a:p>
            <a:endParaRPr lang="en-US"/>
          </a:p>
        </p:txBody>
      </p:sp>
      <p:sp>
        <p:nvSpPr>
          <p:cNvPr id="10" name="TextBox 10"/>
          <p:cNvSpPr txBox="1"/>
          <p:nvPr/>
        </p:nvSpPr>
        <p:spPr>
          <a:xfrm>
            <a:off x="465077" y="4603075"/>
            <a:ext cx="9687561" cy="789533"/>
          </a:xfrm>
          <a:prstGeom prst="rect">
            <a:avLst/>
          </a:prstGeom>
        </p:spPr>
        <p:txBody>
          <a:bodyPr lIns="0" tIns="0" rIns="0" bIns="0" rtlCol="0" anchor="t">
            <a:spAutoFit/>
          </a:bodyPr>
          <a:lstStyle/>
          <a:p>
            <a:pPr marL="0" lvl="0" indent="0" algn="l">
              <a:lnSpc>
                <a:spcPts val="5588"/>
              </a:lnSpc>
            </a:pPr>
            <a:r>
              <a:rPr lang="en-US" sz="5588" dirty="0">
                <a:solidFill>
                  <a:srgbClr val="FFFFFF"/>
                </a:solidFill>
                <a:latin typeface="Helios Extended Bold"/>
              </a:rPr>
              <a:t>ACTIVITY DIAGRAM:</a:t>
            </a:r>
          </a:p>
        </p:txBody>
      </p:sp>
      <p:sp>
        <p:nvSpPr>
          <p:cNvPr id="11" name="TextBox 11"/>
          <p:cNvSpPr txBox="1"/>
          <p:nvPr/>
        </p:nvSpPr>
        <p:spPr>
          <a:xfrm>
            <a:off x="465077" y="5344983"/>
            <a:ext cx="13192404" cy="405616"/>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Inter"/>
              </a:rPr>
              <a:t> Describes control, input, and output flows among actions.</a:t>
            </a:r>
          </a:p>
        </p:txBody>
      </p:sp>
      <p:sp>
        <p:nvSpPr>
          <p:cNvPr id="12" name="Freeform 12"/>
          <p:cNvSpPr/>
          <p:nvPr/>
        </p:nvSpPr>
        <p:spPr>
          <a:xfrm flipH="1" flipV="1">
            <a:off x="15468600" y="-3783248"/>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8"/>
            <a:stretch>
              <a:fillRect/>
            </a:stretch>
          </a:blipFill>
        </p:spPr>
        <p:txBody>
          <a:bodyPr/>
          <a:lstStyle/>
          <a:p>
            <a:endParaRPr lang="en-US"/>
          </a:p>
        </p:txBody>
      </p:sp>
      <p:sp>
        <p:nvSpPr>
          <p:cNvPr id="13" name="Freeform 13"/>
          <p:cNvSpPr/>
          <p:nvPr/>
        </p:nvSpPr>
        <p:spPr>
          <a:xfrm flipV="1">
            <a:off x="6729561" y="9021102"/>
            <a:ext cx="3643947" cy="5695878"/>
          </a:xfrm>
          <a:custGeom>
            <a:avLst/>
            <a:gdLst/>
            <a:ahLst/>
            <a:cxnLst/>
            <a:rect l="l" t="t" r="r" b="b"/>
            <a:pathLst>
              <a:path w="3643947" h="5695878">
                <a:moveTo>
                  <a:pt x="0" y="5695878"/>
                </a:moveTo>
                <a:lnTo>
                  <a:pt x="3643947" y="5695878"/>
                </a:lnTo>
                <a:lnTo>
                  <a:pt x="3643947" y="0"/>
                </a:lnTo>
                <a:lnTo>
                  <a:pt x="0" y="0"/>
                </a:lnTo>
                <a:lnTo>
                  <a:pt x="0" y="5695878"/>
                </a:lnTo>
                <a:close/>
              </a:path>
            </a:pathLst>
          </a:custGeom>
          <a:blipFill>
            <a:blip r:embed="rId9"/>
            <a:stretch>
              <a:fillRect/>
            </a:stretch>
          </a:blipFill>
        </p:spPr>
        <p:txBody>
          <a:bodyPr/>
          <a:lstStyle/>
          <a:p>
            <a:endParaRPr lang="ar-SA" dirty="0"/>
          </a:p>
        </p:txBody>
      </p:sp>
      <p:sp>
        <p:nvSpPr>
          <p:cNvPr id="14" name="Freeform 8">
            <a:extLst>
              <a:ext uri="{FF2B5EF4-FFF2-40B4-BE49-F238E27FC236}">
                <a16:creationId xmlns:a16="http://schemas.microsoft.com/office/drawing/2014/main" id="{DD85A483-42C3-4007-8F49-24C4B77755D1}"/>
              </a:ext>
            </a:extLst>
          </p:cNvPr>
          <p:cNvSpPr/>
          <p:nvPr/>
        </p:nvSpPr>
        <p:spPr>
          <a:xfrm rot="5400000">
            <a:off x="-2363692" y="8442283"/>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9">
            <a:extLst>
              <a:ext uri="{FF2B5EF4-FFF2-40B4-BE49-F238E27FC236}">
                <a16:creationId xmlns:a16="http://schemas.microsoft.com/office/drawing/2014/main" id="{0AE91CAC-3B99-458D-B650-612730EA96D4}"/>
              </a:ext>
            </a:extLst>
          </p:cNvPr>
          <p:cNvSpPr/>
          <p:nvPr/>
        </p:nvSpPr>
        <p:spPr>
          <a:xfrm>
            <a:off x="-2173254" y="321627"/>
            <a:ext cx="105666" cy="88205"/>
          </a:xfrm>
          <a:custGeom>
            <a:avLst/>
            <a:gdLst/>
            <a:ahLst/>
            <a:cxnLst/>
            <a:rect l="l" t="t" r="r" b="b"/>
            <a:pathLst>
              <a:path w="105666" h="88205">
                <a:moveTo>
                  <a:pt x="0" y="0"/>
                </a:moveTo>
                <a:lnTo>
                  <a:pt x="105667" y="0"/>
                </a:lnTo>
                <a:lnTo>
                  <a:pt x="105667" y="88205"/>
                </a:lnTo>
                <a:lnTo>
                  <a:pt x="0" y="88205"/>
                </a:lnTo>
                <a:lnTo>
                  <a:pt x="0" y="0"/>
                </a:lnTo>
                <a:close/>
              </a:path>
            </a:pathLst>
          </a:custGeom>
          <a:blipFill>
            <a:blip r:embed="rId12"/>
            <a:stretch>
              <a:fillRect l="-4350" r="-4350"/>
            </a:stretch>
          </a:blipFill>
        </p:spPr>
        <p:txBody>
          <a:bodyPr/>
          <a:lstStyle/>
          <a:p>
            <a:endParaRPr lang="en-US"/>
          </a:p>
        </p:txBody>
      </p:sp>
      <p:sp>
        <p:nvSpPr>
          <p:cNvPr id="16" name="Freeform 10">
            <a:extLst>
              <a:ext uri="{FF2B5EF4-FFF2-40B4-BE49-F238E27FC236}">
                <a16:creationId xmlns:a16="http://schemas.microsoft.com/office/drawing/2014/main" id="{865894C5-EF1C-414C-93B2-77EF3A854254}"/>
              </a:ext>
            </a:extLst>
          </p:cNvPr>
          <p:cNvSpPr/>
          <p:nvPr/>
        </p:nvSpPr>
        <p:spPr>
          <a:xfrm>
            <a:off x="-2183582" y="283810"/>
            <a:ext cx="105411" cy="87788"/>
          </a:xfrm>
          <a:custGeom>
            <a:avLst/>
            <a:gdLst/>
            <a:ahLst/>
            <a:cxnLst/>
            <a:rect l="l" t="t" r="r" b="b"/>
            <a:pathLst>
              <a:path w="105411" h="87788">
                <a:moveTo>
                  <a:pt x="0" y="0"/>
                </a:moveTo>
                <a:lnTo>
                  <a:pt x="105411" y="0"/>
                </a:lnTo>
                <a:lnTo>
                  <a:pt x="105411" y="87788"/>
                </a:lnTo>
                <a:lnTo>
                  <a:pt x="0" y="87788"/>
                </a:lnTo>
                <a:lnTo>
                  <a:pt x="0" y="0"/>
                </a:lnTo>
                <a:close/>
              </a:path>
            </a:pathLst>
          </a:custGeom>
          <a:blipFill>
            <a:blip r:embed="rId13"/>
            <a:stretch>
              <a:fillRect l="-7438" r="-17484"/>
            </a:stretch>
          </a:blipFill>
        </p:spPr>
        <p:txBody>
          <a:bodyPr/>
          <a:lstStyle/>
          <a:p>
            <a:endParaRPr lang="en-US"/>
          </a:p>
        </p:txBody>
      </p:sp>
      <p:sp>
        <p:nvSpPr>
          <p:cNvPr id="17" name="Freeform 11">
            <a:extLst>
              <a:ext uri="{FF2B5EF4-FFF2-40B4-BE49-F238E27FC236}">
                <a16:creationId xmlns:a16="http://schemas.microsoft.com/office/drawing/2014/main" id="{2DFF0C76-E517-4DCD-8CD7-F2631A96B0B2}"/>
              </a:ext>
            </a:extLst>
          </p:cNvPr>
          <p:cNvSpPr/>
          <p:nvPr/>
        </p:nvSpPr>
        <p:spPr>
          <a:xfrm>
            <a:off x="-2198174" y="321627"/>
            <a:ext cx="120003" cy="99941"/>
          </a:xfrm>
          <a:custGeom>
            <a:avLst/>
            <a:gdLst/>
            <a:ahLst/>
            <a:cxnLst/>
            <a:rect l="l" t="t" r="r" b="b"/>
            <a:pathLst>
              <a:path w="120003" h="99941">
                <a:moveTo>
                  <a:pt x="0" y="0"/>
                </a:moveTo>
                <a:lnTo>
                  <a:pt x="120003" y="0"/>
                </a:lnTo>
                <a:lnTo>
                  <a:pt x="120003" y="99941"/>
                </a:lnTo>
                <a:lnTo>
                  <a:pt x="0" y="99941"/>
                </a:lnTo>
                <a:lnTo>
                  <a:pt x="0" y="0"/>
                </a:lnTo>
                <a:close/>
              </a:path>
            </a:pathLst>
          </a:custGeom>
          <a:blipFill>
            <a:blip r:embed="rId14"/>
            <a:stretch>
              <a:fillRect l="-27755" r="-20301"/>
            </a:stretch>
          </a:blipFill>
        </p:spPr>
        <p:txBody>
          <a:bodyPr/>
          <a:lstStyle/>
          <a:p>
            <a:endParaRPr lang="en-US"/>
          </a:p>
        </p:txBody>
      </p:sp>
      <p:sp>
        <p:nvSpPr>
          <p:cNvPr id="18" name="Freeform 12">
            <a:extLst>
              <a:ext uri="{FF2B5EF4-FFF2-40B4-BE49-F238E27FC236}">
                <a16:creationId xmlns:a16="http://schemas.microsoft.com/office/drawing/2014/main" id="{E60BBFBB-9781-4F00-8506-BE03ECE9E57C}"/>
              </a:ext>
            </a:extLst>
          </p:cNvPr>
          <p:cNvSpPr/>
          <p:nvPr/>
        </p:nvSpPr>
        <p:spPr>
          <a:xfrm rot="-5400000">
            <a:off x="-2363692" y="-64131"/>
            <a:ext cx="486543" cy="671094"/>
          </a:xfrm>
          <a:custGeom>
            <a:avLst/>
            <a:gdLst/>
            <a:ahLst/>
            <a:cxnLst/>
            <a:rect l="l" t="t" r="r" b="b"/>
            <a:pathLst>
              <a:path w="486543" h="671094">
                <a:moveTo>
                  <a:pt x="0" y="0"/>
                </a:moveTo>
                <a:lnTo>
                  <a:pt x="486543" y="0"/>
                </a:lnTo>
                <a:lnTo>
                  <a:pt x="486543" y="671094"/>
                </a:lnTo>
                <a:lnTo>
                  <a:pt x="0" y="6710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Freeform 13">
            <a:extLst>
              <a:ext uri="{FF2B5EF4-FFF2-40B4-BE49-F238E27FC236}">
                <a16:creationId xmlns:a16="http://schemas.microsoft.com/office/drawing/2014/main" id="{A1B707E4-92C4-477E-8250-535A16D4E6EF}"/>
              </a:ext>
            </a:extLst>
          </p:cNvPr>
          <p:cNvSpPr/>
          <p:nvPr/>
        </p:nvSpPr>
        <p:spPr>
          <a:xfrm>
            <a:off x="-2732089" y="1594980"/>
            <a:ext cx="1329002" cy="1193149"/>
          </a:xfrm>
          <a:custGeom>
            <a:avLst/>
            <a:gdLst/>
            <a:ahLst/>
            <a:cxnLst/>
            <a:rect l="l" t="t" r="r" b="b"/>
            <a:pathLst>
              <a:path w="1329002" h="1193149">
                <a:moveTo>
                  <a:pt x="0" y="0"/>
                </a:moveTo>
                <a:lnTo>
                  <a:pt x="1329003" y="0"/>
                </a:lnTo>
                <a:lnTo>
                  <a:pt x="1329003" y="1193149"/>
                </a:lnTo>
                <a:lnTo>
                  <a:pt x="0" y="1193149"/>
                </a:lnTo>
                <a:lnTo>
                  <a:pt x="0" y="0"/>
                </a:lnTo>
                <a:close/>
              </a:path>
            </a:pathLst>
          </a:custGeom>
          <a:blipFill>
            <a:blip r:embed="rId15"/>
            <a:stretch>
              <a:fillRect/>
            </a:stretch>
          </a:blipFill>
        </p:spPr>
        <p:txBody>
          <a:bodyPr/>
          <a:lstStyle/>
          <a:p>
            <a:endParaRPr lang="en-US"/>
          </a:p>
        </p:txBody>
      </p:sp>
      <p:sp>
        <p:nvSpPr>
          <p:cNvPr id="20" name="Freeform 21">
            <a:extLst>
              <a:ext uri="{FF2B5EF4-FFF2-40B4-BE49-F238E27FC236}">
                <a16:creationId xmlns:a16="http://schemas.microsoft.com/office/drawing/2014/main" id="{2D802959-FB6D-4EFE-B4F9-6CCD1B9124D5}"/>
              </a:ext>
            </a:extLst>
          </p:cNvPr>
          <p:cNvSpPr/>
          <p:nvPr/>
        </p:nvSpPr>
        <p:spPr>
          <a:xfrm>
            <a:off x="-3441944" y="3251610"/>
            <a:ext cx="2928231" cy="2807542"/>
          </a:xfrm>
          <a:custGeom>
            <a:avLst/>
            <a:gdLst/>
            <a:ahLst/>
            <a:cxnLst/>
            <a:rect l="l" t="t" r="r" b="b"/>
            <a:pathLst>
              <a:path w="2928231" h="2807542">
                <a:moveTo>
                  <a:pt x="0" y="0"/>
                </a:moveTo>
                <a:lnTo>
                  <a:pt x="2928230" y="0"/>
                </a:lnTo>
                <a:lnTo>
                  <a:pt x="2928230" y="2807541"/>
                </a:lnTo>
                <a:lnTo>
                  <a:pt x="0" y="2807541"/>
                </a:lnTo>
                <a:lnTo>
                  <a:pt x="0" y="0"/>
                </a:lnTo>
                <a:close/>
              </a:path>
            </a:pathLst>
          </a:custGeom>
          <a:blipFill>
            <a:blip r:embed="rId16"/>
            <a:stretch>
              <a:fillRect l="-13918" r="-13918"/>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flipH="1" flipV="1">
            <a:off x="15982983" y="-38481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6"/>
            <a:stretch>
              <a:fillRect/>
            </a:stretch>
          </a:blipFill>
        </p:spPr>
        <p:txBody>
          <a:bodyPr/>
          <a:lstStyle/>
          <a:p>
            <a:endParaRPr lang="en-US"/>
          </a:p>
        </p:txBody>
      </p:sp>
      <p:sp>
        <p:nvSpPr>
          <p:cNvPr id="10" name="Freeform 10"/>
          <p:cNvSpPr/>
          <p:nvPr/>
        </p:nvSpPr>
        <p:spPr>
          <a:xfrm>
            <a:off x="8686800" y="-124448"/>
            <a:ext cx="9611514" cy="10830547"/>
          </a:xfrm>
          <a:custGeom>
            <a:avLst/>
            <a:gdLst/>
            <a:ahLst/>
            <a:cxnLst/>
            <a:rect l="l" t="t" r="r" b="b"/>
            <a:pathLst>
              <a:path w="4720492" h="6438417">
                <a:moveTo>
                  <a:pt x="0" y="0"/>
                </a:moveTo>
                <a:lnTo>
                  <a:pt x="4720491" y="0"/>
                </a:lnTo>
                <a:lnTo>
                  <a:pt x="4720491" y="6438417"/>
                </a:lnTo>
                <a:lnTo>
                  <a:pt x="0" y="6438417"/>
                </a:lnTo>
                <a:lnTo>
                  <a:pt x="0" y="0"/>
                </a:lnTo>
                <a:close/>
              </a:path>
            </a:pathLst>
          </a:custGeom>
          <a:blipFill>
            <a:blip r:embed="rId7"/>
            <a:stretch>
              <a:fillRect/>
            </a:stretch>
          </a:blipFill>
        </p:spPr>
        <p:txBody>
          <a:bodyPr/>
          <a:lstStyle/>
          <a:p>
            <a:endParaRPr lang="en-US"/>
          </a:p>
        </p:txBody>
      </p:sp>
      <p:sp>
        <p:nvSpPr>
          <p:cNvPr id="11" name="Freeform 11"/>
          <p:cNvSpPr/>
          <p:nvPr/>
        </p:nvSpPr>
        <p:spPr>
          <a:xfrm>
            <a:off x="10033895" y="11011179"/>
            <a:ext cx="6881181" cy="7815039"/>
          </a:xfrm>
          <a:custGeom>
            <a:avLst/>
            <a:gdLst/>
            <a:ahLst/>
            <a:cxnLst/>
            <a:rect l="l" t="t" r="r" b="b"/>
            <a:pathLst>
              <a:path w="5027565" h="6369302">
                <a:moveTo>
                  <a:pt x="0" y="0"/>
                </a:moveTo>
                <a:lnTo>
                  <a:pt x="5027566" y="0"/>
                </a:lnTo>
                <a:lnTo>
                  <a:pt x="5027566" y="6369301"/>
                </a:lnTo>
                <a:lnTo>
                  <a:pt x="0" y="6369301"/>
                </a:lnTo>
                <a:lnTo>
                  <a:pt x="0" y="0"/>
                </a:lnTo>
                <a:close/>
              </a:path>
            </a:pathLst>
          </a:custGeom>
          <a:blipFill>
            <a:blip r:embed="rId8"/>
            <a:stretch>
              <a:fillRect/>
            </a:stretch>
          </a:blipFill>
        </p:spPr>
        <p:txBody>
          <a:bodyPr/>
          <a:lstStyle/>
          <a:p>
            <a:endParaRPr lang="en-US"/>
          </a:p>
        </p:txBody>
      </p:sp>
      <p:sp>
        <p:nvSpPr>
          <p:cNvPr id="12" name="Freeform 12"/>
          <p:cNvSpPr/>
          <p:nvPr/>
        </p:nvSpPr>
        <p:spPr>
          <a:xfrm>
            <a:off x="-1709862" y="6798841"/>
            <a:ext cx="4585026" cy="5323059"/>
          </a:xfrm>
          <a:custGeom>
            <a:avLst/>
            <a:gdLst/>
            <a:ahLst/>
            <a:cxnLst/>
            <a:rect l="l" t="t" r="r" b="b"/>
            <a:pathLst>
              <a:path w="4585026" h="5323059">
                <a:moveTo>
                  <a:pt x="0" y="0"/>
                </a:moveTo>
                <a:lnTo>
                  <a:pt x="4585026" y="0"/>
                </a:lnTo>
                <a:lnTo>
                  <a:pt x="4585026" y="5323059"/>
                </a:lnTo>
                <a:lnTo>
                  <a:pt x="0" y="5323059"/>
                </a:lnTo>
                <a:lnTo>
                  <a:pt x="0" y="0"/>
                </a:lnTo>
                <a:close/>
              </a:path>
            </a:pathLst>
          </a:custGeom>
          <a:blipFill>
            <a:blip r:embed="rId9"/>
            <a:stretch>
              <a:fillRect/>
            </a:stretch>
          </a:blipFill>
        </p:spPr>
        <p:txBody>
          <a:bodyPr/>
          <a:lstStyle/>
          <a:p>
            <a:endParaRPr lang="en-US"/>
          </a:p>
        </p:txBody>
      </p:sp>
      <p:pic>
        <p:nvPicPr>
          <p:cNvPr id="8" name="صورة 7">
            <a:extLst>
              <a:ext uri="{FF2B5EF4-FFF2-40B4-BE49-F238E27FC236}">
                <a16:creationId xmlns:a16="http://schemas.microsoft.com/office/drawing/2014/main" id="{0C31D140-F5BE-4E42-94C9-E879670B24F2}"/>
              </a:ext>
            </a:extLst>
          </p:cNvPr>
          <p:cNvPicPr>
            <a:picLocks noChangeAspect="1"/>
          </p:cNvPicPr>
          <p:nvPr/>
        </p:nvPicPr>
        <p:blipFill>
          <a:blip r:embed="rId10"/>
          <a:stretch>
            <a:fillRect/>
          </a:stretch>
        </p:blipFill>
        <p:spPr>
          <a:xfrm>
            <a:off x="10033895" y="11228340"/>
            <a:ext cx="5695950" cy="7620000"/>
          </a:xfrm>
          <a:prstGeom prst="rect">
            <a:avLst/>
          </a:prstGeom>
        </p:spPr>
      </p:pic>
      <p:grpSp>
        <p:nvGrpSpPr>
          <p:cNvPr id="16" name="Group 9">
            <a:extLst>
              <a:ext uri="{FF2B5EF4-FFF2-40B4-BE49-F238E27FC236}">
                <a16:creationId xmlns:a16="http://schemas.microsoft.com/office/drawing/2014/main" id="{75A60910-5091-483B-AA82-05E180DE266A}"/>
              </a:ext>
            </a:extLst>
          </p:cNvPr>
          <p:cNvGrpSpPr/>
          <p:nvPr/>
        </p:nvGrpSpPr>
        <p:grpSpPr>
          <a:xfrm>
            <a:off x="582651" y="4450055"/>
            <a:ext cx="17013404" cy="1060976"/>
            <a:chOff x="0" y="85725"/>
            <a:chExt cx="22684539" cy="1414635"/>
          </a:xfrm>
        </p:grpSpPr>
        <p:sp>
          <p:nvSpPr>
            <p:cNvPr id="17" name="TextBox 10">
              <a:extLst>
                <a:ext uri="{FF2B5EF4-FFF2-40B4-BE49-F238E27FC236}">
                  <a16:creationId xmlns:a16="http://schemas.microsoft.com/office/drawing/2014/main" id="{17D0259C-92C9-4EE0-A9A1-4684ECCB0CFD}"/>
                </a:ext>
              </a:extLst>
            </p:cNvPr>
            <p:cNvSpPr txBox="1"/>
            <p:nvPr/>
          </p:nvSpPr>
          <p:spPr>
            <a:xfrm>
              <a:off x="0" y="85725"/>
              <a:ext cx="16489647" cy="1061232"/>
            </a:xfrm>
            <a:prstGeom prst="rect">
              <a:avLst/>
            </a:prstGeom>
          </p:spPr>
          <p:txBody>
            <a:bodyPr lIns="0" tIns="0" rIns="0" bIns="0" rtlCol="0" anchor="t">
              <a:spAutoFit/>
            </a:bodyPr>
            <a:lstStyle/>
            <a:p>
              <a:pPr marL="0" lvl="0" indent="0" algn="l">
                <a:lnSpc>
                  <a:spcPts val="6813"/>
                </a:lnSpc>
              </a:pPr>
              <a:r>
                <a:rPr lang="en-US" sz="4000" dirty="0">
                  <a:solidFill>
                    <a:srgbClr val="FFFFFF"/>
                  </a:solidFill>
                  <a:latin typeface="Helios Extended Bold"/>
                </a:rPr>
                <a:t>USE CASE MODELING:</a:t>
              </a:r>
            </a:p>
          </p:txBody>
        </p:sp>
        <p:sp>
          <p:nvSpPr>
            <p:cNvPr id="18" name="TextBox 11">
              <a:extLst>
                <a:ext uri="{FF2B5EF4-FFF2-40B4-BE49-F238E27FC236}">
                  <a16:creationId xmlns:a16="http://schemas.microsoft.com/office/drawing/2014/main" id="{D36C5BFE-75EE-47E8-B52C-A592CD643D39}"/>
                </a:ext>
              </a:extLst>
            </p:cNvPr>
            <p:cNvSpPr txBox="1"/>
            <p:nvPr/>
          </p:nvSpPr>
          <p:spPr>
            <a:xfrm>
              <a:off x="65552" y="876513"/>
              <a:ext cx="22618987" cy="623847"/>
            </a:xfrm>
            <a:prstGeom prst="rect">
              <a:avLst/>
            </a:prstGeom>
          </p:spPr>
          <p:txBody>
            <a:bodyPr lIns="0" tIns="0" rIns="0" bIns="0" rtlCol="0" anchor="t">
              <a:spAutoFit/>
            </a:bodyPr>
            <a:lstStyle/>
            <a:p>
              <a:pPr marL="0" lvl="0" indent="0" algn="l">
                <a:lnSpc>
                  <a:spcPts val="4320"/>
                </a:lnSpc>
                <a:spcBef>
                  <a:spcPct val="0"/>
                </a:spcBef>
              </a:pPr>
              <a:r>
                <a:rPr lang="en-US" dirty="0">
                  <a:solidFill>
                    <a:srgbClr val="FFFFFF"/>
                  </a:solidFill>
                  <a:latin typeface="Inter"/>
                </a:rPr>
                <a:t>description of the ways in which a user interacts with the system.</a:t>
              </a:r>
            </a:p>
          </p:txBody>
        </p:sp>
      </p:grpSp>
    </p:spTree>
    <p:extLst>
      <p:ext uri="{BB962C8B-B14F-4D97-AF65-F5344CB8AC3E}">
        <p14:creationId xmlns:p14="http://schemas.microsoft.com/office/powerpoint/2010/main" val="822416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flipH="1" flipV="1">
            <a:off x="15982983" y="-38481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6"/>
            <a:stretch>
              <a:fillRect/>
            </a:stretch>
          </a:blipFill>
        </p:spPr>
        <p:txBody>
          <a:bodyPr/>
          <a:lstStyle/>
          <a:p>
            <a:endParaRPr lang="en-US"/>
          </a:p>
        </p:txBody>
      </p:sp>
      <p:sp>
        <p:nvSpPr>
          <p:cNvPr id="10" name="Freeform 10"/>
          <p:cNvSpPr/>
          <p:nvPr/>
        </p:nvSpPr>
        <p:spPr>
          <a:xfrm>
            <a:off x="11201400" y="-4187627"/>
            <a:ext cx="4036149" cy="3739921"/>
          </a:xfrm>
          <a:custGeom>
            <a:avLst/>
            <a:gdLst/>
            <a:ahLst/>
            <a:cxnLst/>
            <a:rect l="l" t="t" r="r" b="b"/>
            <a:pathLst>
              <a:path w="4720492" h="6438417">
                <a:moveTo>
                  <a:pt x="0" y="0"/>
                </a:moveTo>
                <a:lnTo>
                  <a:pt x="4720491" y="0"/>
                </a:lnTo>
                <a:lnTo>
                  <a:pt x="4720491" y="6438417"/>
                </a:lnTo>
                <a:lnTo>
                  <a:pt x="0" y="6438417"/>
                </a:lnTo>
                <a:lnTo>
                  <a:pt x="0" y="0"/>
                </a:lnTo>
                <a:close/>
              </a:path>
            </a:pathLst>
          </a:custGeom>
          <a:blipFill>
            <a:blip r:embed="rId7"/>
            <a:stretch>
              <a:fillRect/>
            </a:stretch>
          </a:blipFill>
        </p:spPr>
        <p:txBody>
          <a:bodyPr/>
          <a:lstStyle/>
          <a:p>
            <a:endParaRPr lang="en-US"/>
          </a:p>
        </p:txBody>
      </p:sp>
      <p:sp>
        <p:nvSpPr>
          <p:cNvPr id="11" name="Freeform 11"/>
          <p:cNvSpPr/>
          <p:nvPr/>
        </p:nvSpPr>
        <p:spPr>
          <a:xfrm>
            <a:off x="10033895" y="11011179"/>
            <a:ext cx="6881181" cy="7815039"/>
          </a:xfrm>
          <a:custGeom>
            <a:avLst/>
            <a:gdLst/>
            <a:ahLst/>
            <a:cxnLst/>
            <a:rect l="l" t="t" r="r" b="b"/>
            <a:pathLst>
              <a:path w="5027565" h="6369302">
                <a:moveTo>
                  <a:pt x="0" y="0"/>
                </a:moveTo>
                <a:lnTo>
                  <a:pt x="5027566" y="0"/>
                </a:lnTo>
                <a:lnTo>
                  <a:pt x="5027566" y="6369301"/>
                </a:lnTo>
                <a:lnTo>
                  <a:pt x="0" y="6369301"/>
                </a:lnTo>
                <a:lnTo>
                  <a:pt x="0" y="0"/>
                </a:lnTo>
                <a:close/>
              </a:path>
            </a:pathLst>
          </a:custGeom>
          <a:blipFill>
            <a:blip r:embed="rId8"/>
            <a:stretch>
              <a:fillRect/>
            </a:stretch>
          </a:blipFill>
        </p:spPr>
        <p:txBody>
          <a:bodyPr/>
          <a:lstStyle/>
          <a:p>
            <a:endParaRPr lang="en-US"/>
          </a:p>
        </p:txBody>
      </p:sp>
      <p:sp>
        <p:nvSpPr>
          <p:cNvPr id="12" name="Freeform 12"/>
          <p:cNvSpPr/>
          <p:nvPr/>
        </p:nvSpPr>
        <p:spPr>
          <a:xfrm>
            <a:off x="-1709862" y="6798841"/>
            <a:ext cx="4585026" cy="5323059"/>
          </a:xfrm>
          <a:custGeom>
            <a:avLst/>
            <a:gdLst/>
            <a:ahLst/>
            <a:cxnLst/>
            <a:rect l="l" t="t" r="r" b="b"/>
            <a:pathLst>
              <a:path w="4585026" h="5323059">
                <a:moveTo>
                  <a:pt x="0" y="0"/>
                </a:moveTo>
                <a:lnTo>
                  <a:pt x="4585026" y="0"/>
                </a:lnTo>
                <a:lnTo>
                  <a:pt x="4585026" y="5323059"/>
                </a:lnTo>
                <a:lnTo>
                  <a:pt x="0" y="5323059"/>
                </a:lnTo>
                <a:lnTo>
                  <a:pt x="0" y="0"/>
                </a:lnTo>
                <a:close/>
              </a:path>
            </a:pathLst>
          </a:custGeom>
          <a:blipFill>
            <a:blip r:embed="rId9"/>
            <a:stretch>
              <a:fillRect/>
            </a:stretch>
          </a:blipFill>
        </p:spPr>
        <p:txBody>
          <a:bodyPr/>
          <a:lstStyle/>
          <a:p>
            <a:endParaRPr lang="en-US"/>
          </a:p>
        </p:txBody>
      </p:sp>
      <p:pic>
        <p:nvPicPr>
          <p:cNvPr id="8" name="صورة 7">
            <a:extLst>
              <a:ext uri="{FF2B5EF4-FFF2-40B4-BE49-F238E27FC236}">
                <a16:creationId xmlns:a16="http://schemas.microsoft.com/office/drawing/2014/main" id="{0C31D140-F5BE-4E42-94C9-E879670B24F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336347" y="-319578"/>
            <a:ext cx="9951653" cy="10926156"/>
          </a:xfrm>
          <a:prstGeom prst="rect">
            <a:avLst/>
          </a:prstGeom>
        </p:spPr>
      </p:pic>
      <p:grpSp>
        <p:nvGrpSpPr>
          <p:cNvPr id="16" name="Group 9">
            <a:extLst>
              <a:ext uri="{FF2B5EF4-FFF2-40B4-BE49-F238E27FC236}">
                <a16:creationId xmlns:a16="http://schemas.microsoft.com/office/drawing/2014/main" id="{75A60910-5091-483B-AA82-05E180DE266A}"/>
              </a:ext>
            </a:extLst>
          </p:cNvPr>
          <p:cNvGrpSpPr/>
          <p:nvPr/>
        </p:nvGrpSpPr>
        <p:grpSpPr>
          <a:xfrm>
            <a:off x="582651" y="4450055"/>
            <a:ext cx="17013404" cy="1060976"/>
            <a:chOff x="0" y="85725"/>
            <a:chExt cx="22684539" cy="1414635"/>
          </a:xfrm>
        </p:grpSpPr>
        <p:sp>
          <p:nvSpPr>
            <p:cNvPr id="17" name="TextBox 10">
              <a:extLst>
                <a:ext uri="{FF2B5EF4-FFF2-40B4-BE49-F238E27FC236}">
                  <a16:creationId xmlns:a16="http://schemas.microsoft.com/office/drawing/2014/main" id="{17D0259C-92C9-4EE0-A9A1-4684ECCB0CFD}"/>
                </a:ext>
              </a:extLst>
            </p:cNvPr>
            <p:cNvSpPr txBox="1"/>
            <p:nvPr/>
          </p:nvSpPr>
          <p:spPr>
            <a:xfrm>
              <a:off x="0" y="85725"/>
              <a:ext cx="16489647" cy="1044047"/>
            </a:xfrm>
            <a:prstGeom prst="rect">
              <a:avLst/>
            </a:prstGeom>
          </p:spPr>
          <p:txBody>
            <a:bodyPr lIns="0" tIns="0" rIns="0" bIns="0" rtlCol="0" anchor="t">
              <a:spAutoFit/>
            </a:bodyPr>
            <a:lstStyle/>
            <a:p>
              <a:pPr marL="0" lvl="0" indent="0" algn="l">
                <a:lnSpc>
                  <a:spcPts val="6813"/>
                </a:lnSpc>
              </a:pPr>
              <a:r>
                <a:rPr lang="en-US" sz="4000" dirty="0">
                  <a:solidFill>
                    <a:srgbClr val="FFFFFF"/>
                  </a:solidFill>
                  <a:latin typeface="Helios Extended Bold"/>
                </a:rPr>
                <a:t>USE CASE MODELING:</a:t>
              </a:r>
            </a:p>
          </p:txBody>
        </p:sp>
        <p:sp>
          <p:nvSpPr>
            <p:cNvPr id="18" name="TextBox 11">
              <a:extLst>
                <a:ext uri="{FF2B5EF4-FFF2-40B4-BE49-F238E27FC236}">
                  <a16:creationId xmlns:a16="http://schemas.microsoft.com/office/drawing/2014/main" id="{D36C5BFE-75EE-47E8-B52C-A592CD643D39}"/>
                </a:ext>
              </a:extLst>
            </p:cNvPr>
            <p:cNvSpPr txBox="1"/>
            <p:nvPr/>
          </p:nvSpPr>
          <p:spPr>
            <a:xfrm>
              <a:off x="65552" y="876513"/>
              <a:ext cx="22618987" cy="623847"/>
            </a:xfrm>
            <a:prstGeom prst="rect">
              <a:avLst/>
            </a:prstGeom>
          </p:spPr>
          <p:txBody>
            <a:bodyPr lIns="0" tIns="0" rIns="0" bIns="0" rtlCol="0" anchor="t">
              <a:spAutoFit/>
            </a:bodyPr>
            <a:lstStyle/>
            <a:p>
              <a:pPr marL="0" lvl="0" indent="0" algn="l">
                <a:lnSpc>
                  <a:spcPts val="4320"/>
                </a:lnSpc>
                <a:spcBef>
                  <a:spcPct val="0"/>
                </a:spcBef>
              </a:pPr>
              <a:r>
                <a:rPr lang="en-US" dirty="0">
                  <a:solidFill>
                    <a:srgbClr val="FFFFFF"/>
                  </a:solidFill>
                  <a:latin typeface="Inter"/>
                </a:rPr>
                <a:t>description of the ways in which a user interacts with the system.</a:t>
              </a:r>
            </a:p>
          </p:txBody>
        </p:sp>
      </p:grpSp>
    </p:spTree>
    <p:extLst>
      <p:ext uri="{BB962C8B-B14F-4D97-AF65-F5344CB8AC3E}">
        <p14:creationId xmlns:p14="http://schemas.microsoft.com/office/powerpoint/2010/main" val="3780763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49596" y="4223936"/>
            <a:ext cx="1727553" cy="172755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9812831">
            <a:off x="5787823" y="3034679"/>
            <a:ext cx="6900237" cy="3881383"/>
          </a:xfrm>
          <a:custGeom>
            <a:avLst/>
            <a:gdLst/>
            <a:ahLst/>
            <a:cxnLst/>
            <a:rect l="l" t="t" r="r" b="b"/>
            <a:pathLst>
              <a:path w="9200315" h="5175177">
                <a:moveTo>
                  <a:pt x="0" y="0"/>
                </a:moveTo>
                <a:lnTo>
                  <a:pt x="9200314" y="0"/>
                </a:lnTo>
                <a:lnTo>
                  <a:pt x="9200314" y="5175177"/>
                </a:lnTo>
                <a:lnTo>
                  <a:pt x="0" y="5175177"/>
                </a:lnTo>
                <a:lnTo>
                  <a:pt x="0" y="0"/>
                </a:lnTo>
                <a:close/>
              </a:path>
            </a:pathLst>
          </a:custGeom>
          <a:blipFill>
            <a:blip r:embed="rId2"/>
            <a:stretch>
              <a:fillRect/>
            </a:stretch>
          </a:blipFill>
        </p:spPr>
        <p:txBody>
          <a:bodyPr/>
          <a:lstStyle/>
          <a:p>
            <a:endParaRPr lang="en-US"/>
          </a:p>
        </p:txBody>
      </p:sp>
      <p:sp>
        <p:nvSpPr>
          <p:cNvPr id="7" name="Freeform 7"/>
          <p:cNvSpPr/>
          <p:nvPr/>
        </p:nvSpPr>
        <p:spPr>
          <a:xfrm rot="6654167">
            <a:off x="5888007" y="3080500"/>
            <a:ext cx="6765142" cy="3805392"/>
          </a:xfrm>
          <a:custGeom>
            <a:avLst/>
            <a:gdLst/>
            <a:ahLst/>
            <a:cxnLst/>
            <a:rect l="l" t="t" r="r" b="b"/>
            <a:pathLst>
              <a:path w="9020189" h="5073856">
                <a:moveTo>
                  <a:pt x="0" y="0"/>
                </a:moveTo>
                <a:lnTo>
                  <a:pt x="9020189" y="0"/>
                </a:lnTo>
                <a:lnTo>
                  <a:pt x="9020189" y="5073856"/>
                </a:lnTo>
                <a:lnTo>
                  <a:pt x="0" y="5073856"/>
                </a:lnTo>
                <a:lnTo>
                  <a:pt x="0" y="0"/>
                </a:lnTo>
                <a:close/>
              </a:path>
            </a:pathLst>
          </a:custGeom>
          <a:blipFill>
            <a:blip r:embed="rId3"/>
            <a:stretch>
              <a:fillRect/>
            </a:stretch>
          </a:blipFill>
        </p:spPr>
        <p:txBody>
          <a:bodyPr/>
          <a:lstStyle/>
          <a:p>
            <a:endParaRPr lang="en-US"/>
          </a:p>
        </p:txBody>
      </p:sp>
      <p:sp>
        <p:nvSpPr>
          <p:cNvPr id="8" name="Freeform 8"/>
          <p:cNvSpPr/>
          <p:nvPr/>
        </p:nvSpPr>
        <p:spPr>
          <a:xfrm rot="18415727">
            <a:off x="5784877" y="3015862"/>
            <a:ext cx="6927045" cy="3896463"/>
          </a:xfrm>
          <a:custGeom>
            <a:avLst/>
            <a:gdLst/>
            <a:ahLst/>
            <a:cxnLst/>
            <a:rect l="l" t="t" r="r" b="b"/>
            <a:pathLst>
              <a:path w="9236060" h="5195284">
                <a:moveTo>
                  <a:pt x="0" y="0"/>
                </a:moveTo>
                <a:lnTo>
                  <a:pt x="9236060" y="0"/>
                </a:lnTo>
                <a:lnTo>
                  <a:pt x="9236060" y="5195284"/>
                </a:lnTo>
                <a:lnTo>
                  <a:pt x="0" y="5195284"/>
                </a:lnTo>
                <a:lnTo>
                  <a:pt x="0" y="0"/>
                </a:lnTo>
                <a:close/>
              </a:path>
            </a:pathLst>
          </a:custGeom>
          <a:blipFill>
            <a:blip r:embed="rId4"/>
            <a:stretch>
              <a:fillRect/>
            </a:stretch>
          </a:blipFill>
        </p:spPr>
        <p:txBody>
          <a:bodyPr/>
          <a:lstStyle/>
          <a:p>
            <a:endParaRPr lang="en-US"/>
          </a:p>
        </p:txBody>
      </p:sp>
      <p:sp>
        <p:nvSpPr>
          <p:cNvPr id="11" name="Freeform 11"/>
          <p:cNvSpPr/>
          <p:nvPr/>
        </p:nvSpPr>
        <p:spPr>
          <a:xfrm>
            <a:off x="7600950" y="3600450"/>
            <a:ext cx="3086100" cy="30861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2" name="TextBox 12"/>
          <p:cNvSpPr txBox="1"/>
          <p:nvPr/>
        </p:nvSpPr>
        <p:spPr>
          <a:xfrm>
            <a:off x="7890272" y="3708946"/>
            <a:ext cx="2507456" cy="2688282"/>
          </a:xfrm>
          <a:prstGeom prst="rect">
            <a:avLst/>
          </a:prstGeom>
        </p:spPr>
        <p:txBody>
          <a:bodyPr lIns="50800" tIns="50800" rIns="50800" bIns="50800" rtlCol="0" anchor="ctr"/>
          <a:lstStyle/>
          <a:p>
            <a:pPr algn="ctr">
              <a:lnSpc>
                <a:spcPts val="3359"/>
              </a:lnSpc>
            </a:pPr>
            <a:endParaRPr/>
          </a:p>
        </p:txBody>
      </p:sp>
      <p:sp>
        <p:nvSpPr>
          <p:cNvPr id="13" name="Freeform 13"/>
          <p:cNvSpPr/>
          <p:nvPr/>
        </p:nvSpPr>
        <p:spPr>
          <a:xfrm>
            <a:off x="8388318" y="4389707"/>
            <a:ext cx="1511364" cy="1507586"/>
          </a:xfrm>
          <a:custGeom>
            <a:avLst/>
            <a:gdLst/>
            <a:ahLst/>
            <a:cxnLst/>
            <a:rect l="l" t="t" r="r" b="b"/>
            <a:pathLst>
              <a:path w="2015152" h="2010114">
                <a:moveTo>
                  <a:pt x="0" y="0"/>
                </a:moveTo>
                <a:lnTo>
                  <a:pt x="2015152" y="0"/>
                </a:lnTo>
                <a:lnTo>
                  <a:pt x="2015152" y="2010114"/>
                </a:lnTo>
                <a:lnTo>
                  <a:pt x="0" y="2010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305065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AutoShape 7"/>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flipH="1" flipV="1">
            <a:off x="15982983" y="-38481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6"/>
            <a:stretch>
              <a:fillRect/>
            </a:stretch>
          </a:blipFill>
        </p:spPr>
        <p:txBody>
          <a:bodyPr/>
          <a:lstStyle/>
          <a:p>
            <a:endParaRPr lang="en-US"/>
          </a:p>
        </p:txBody>
      </p:sp>
      <p:sp>
        <p:nvSpPr>
          <p:cNvPr id="10" name="Freeform 10"/>
          <p:cNvSpPr/>
          <p:nvPr/>
        </p:nvSpPr>
        <p:spPr>
          <a:xfrm>
            <a:off x="11201400" y="-4187627"/>
            <a:ext cx="4036149" cy="3739921"/>
          </a:xfrm>
          <a:custGeom>
            <a:avLst/>
            <a:gdLst/>
            <a:ahLst/>
            <a:cxnLst/>
            <a:rect l="l" t="t" r="r" b="b"/>
            <a:pathLst>
              <a:path w="4720492" h="6438417">
                <a:moveTo>
                  <a:pt x="0" y="0"/>
                </a:moveTo>
                <a:lnTo>
                  <a:pt x="4720491" y="0"/>
                </a:lnTo>
                <a:lnTo>
                  <a:pt x="4720491" y="6438417"/>
                </a:lnTo>
                <a:lnTo>
                  <a:pt x="0" y="6438417"/>
                </a:lnTo>
                <a:lnTo>
                  <a:pt x="0" y="0"/>
                </a:lnTo>
                <a:close/>
              </a:path>
            </a:pathLst>
          </a:custGeom>
          <a:blipFill>
            <a:blip r:embed="rId7"/>
            <a:stretch>
              <a:fillRect/>
            </a:stretch>
          </a:blipFill>
        </p:spPr>
        <p:txBody>
          <a:bodyPr/>
          <a:lstStyle/>
          <a:p>
            <a:endParaRPr lang="en-US"/>
          </a:p>
        </p:txBody>
      </p:sp>
      <p:sp>
        <p:nvSpPr>
          <p:cNvPr id="11" name="Freeform 11"/>
          <p:cNvSpPr/>
          <p:nvPr/>
        </p:nvSpPr>
        <p:spPr>
          <a:xfrm>
            <a:off x="8396187" y="-1198262"/>
            <a:ext cx="10391600" cy="12237474"/>
          </a:xfrm>
          <a:custGeom>
            <a:avLst/>
            <a:gdLst/>
            <a:ahLst/>
            <a:cxnLst/>
            <a:rect l="l" t="t" r="r" b="b"/>
            <a:pathLst>
              <a:path w="5027565" h="6369302">
                <a:moveTo>
                  <a:pt x="0" y="0"/>
                </a:moveTo>
                <a:lnTo>
                  <a:pt x="5027566" y="0"/>
                </a:lnTo>
                <a:lnTo>
                  <a:pt x="5027566" y="6369301"/>
                </a:lnTo>
                <a:lnTo>
                  <a:pt x="0" y="6369301"/>
                </a:lnTo>
                <a:lnTo>
                  <a:pt x="0" y="0"/>
                </a:lnTo>
                <a:close/>
              </a:path>
            </a:pathLst>
          </a:custGeom>
          <a:blipFill>
            <a:blip r:embed="rId8"/>
            <a:stretch>
              <a:fillRect/>
            </a:stretch>
          </a:blipFill>
        </p:spPr>
        <p:txBody>
          <a:bodyPr/>
          <a:lstStyle/>
          <a:p>
            <a:endParaRPr lang="en-US" dirty="0"/>
          </a:p>
        </p:txBody>
      </p:sp>
      <p:sp>
        <p:nvSpPr>
          <p:cNvPr id="12" name="Freeform 12"/>
          <p:cNvSpPr/>
          <p:nvPr/>
        </p:nvSpPr>
        <p:spPr>
          <a:xfrm>
            <a:off x="-1709862" y="6798841"/>
            <a:ext cx="4585026" cy="5323059"/>
          </a:xfrm>
          <a:custGeom>
            <a:avLst/>
            <a:gdLst/>
            <a:ahLst/>
            <a:cxnLst/>
            <a:rect l="l" t="t" r="r" b="b"/>
            <a:pathLst>
              <a:path w="4585026" h="5323059">
                <a:moveTo>
                  <a:pt x="0" y="0"/>
                </a:moveTo>
                <a:lnTo>
                  <a:pt x="4585026" y="0"/>
                </a:lnTo>
                <a:lnTo>
                  <a:pt x="4585026" y="5323059"/>
                </a:lnTo>
                <a:lnTo>
                  <a:pt x="0" y="5323059"/>
                </a:lnTo>
                <a:lnTo>
                  <a:pt x="0" y="0"/>
                </a:lnTo>
                <a:close/>
              </a:path>
            </a:pathLst>
          </a:custGeom>
          <a:blipFill>
            <a:blip r:embed="rId9"/>
            <a:stretch>
              <a:fillRect/>
            </a:stretch>
          </a:blipFill>
        </p:spPr>
        <p:txBody>
          <a:bodyPr/>
          <a:lstStyle/>
          <a:p>
            <a:endParaRPr lang="en-US"/>
          </a:p>
        </p:txBody>
      </p:sp>
      <p:pic>
        <p:nvPicPr>
          <p:cNvPr id="8" name="صورة 7">
            <a:extLst>
              <a:ext uri="{FF2B5EF4-FFF2-40B4-BE49-F238E27FC236}">
                <a16:creationId xmlns:a16="http://schemas.microsoft.com/office/drawing/2014/main" id="{0C31D140-F5BE-4E42-94C9-E879670B24F2}"/>
              </a:ext>
            </a:extLst>
          </p:cNvPr>
          <p:cNvPicPr>
            <a:picLocks noChangeAspect="1"/>
          </p:cNvPicPr>
          <p:nvPr/>
        </p:nvPicPr>
        <p:blipFill>
          <a:blip r:embed="rId10"/>
          <a:stretch>
            <a:fillRect/>
          </a:stretch>
        </p:blipFill>
        <p:spPr>
          <a:xfrm>
            <a:off x="12270793" y="-2010569"/>
            <a:ext cx="1358186" cy="1624614"/>
          </a:xfrm>
          <a:prstGeom prst="rect">
            <a:avLst/>
          </a:prstGeom>
        </p:spPr>
      </p:pic>
      <p:grpSp>
        <p:nvGrpSpPr>
          <p:cNvPr id="16" name="Group 9">
            <a:extLst>
              <a:ext uri="{FF2B5EF4-FFF2-40B4-BE49-F238E27FC236}">
                <a16:creationId xmlns:a16="http://schemas.microsoft.com/office/drawing/2014/main" id="{75A60910-5091-483B-AA82-05E180DE266A}"/>
              </a:ext>
            </a:extLst>
          </p:cNvPr>
          <p:cNvGrpSpPr/>
          <p:nvPr/>
        </p:nvGrpSpPr>
        <p:grpSpPr>
          <a:xfrm>
            <a:off x="582651" y="4450055"/>
            <a:ext cx="17013404" cy="1060976"/>
            <a:chOff x="0" y="85725"/>
            <a:chExt cx="22684539" cy="1414635"/>
          </a:xfrm>
        </p:grpSpPr>
        <p:sp>
          <p:nvSpPr>
            <p:cNvPr id="17" name="TextBox 10">
              <a:extLst>
                <a:ext uri="{FF2B5EF4-FFF2-40B4-BE49-F238E27FC236}">
                  <a16:creationId xmlns:a16="http://schemas.microsoft.com/office/drawing/2014/main" id="{17D0259C-92C9-4EE0-A9A1-4684ECCB0CFD}"/>
                </a:ext>
              </a:extLst>
            </p:cNvPr>
            <p:cNvSpPr txBox="1"/>
            <p:nvPr/>
          </p:nvSpPr>
          <p:spPr>
            <a:xfrm>
              <a:off x="0" y="85725"/>
              <a:ext cx="16489647" cy="1044047"/>
            </a:xfrm>
            <a:prstGeom prst="rect">
              <a:avLst/>
            </a:prstGeom>
          </p:spPr>
          <p:txBody>
            <a:bodyPr lIns="0" tIns="0" rIns="0" bIns="0" rtlCol="0" anchor="t">
              <a:spAutoFit/>
            </a:bodyPr>
            <a:lstStyle/>
            <a:p>
              <a:pPr marL="0" lvl="0" indent="0" algn="l">
                <a:lnSpc>
                  <a:spcPts val="6813"/>
                </a:lnSpc>
              </a:pPr>
              <a:r>
                <a:rPr lang="en-US" sz="4000" dirty="0">
                  <a:solidFill>
                    <a:srgbClr val="FFFFFF"/>
                  </a:solidFill>
                  <a:latin typeface="Helios Extended Bold"/>
                </a:rPr>
                <a:t>USE CASE MODELING:</a:t>
              </a:r>
            </a:p>
          </p:txBody>
        </p:sp>
        <p:sp>
          <p:nvSpPr>
            <p:cNvPr id="18" name="TextBox 11">
              <a:extLst>
                <a:ext uri="{FF2B5EF4-FFF2-40B4-BE49-F238E27FC236}">
                  <a16:creationId xmlns:a16="http://schemas.microsoft.com/office/drawing/2014/main" id="{D36C5BFE-75EE-47E8-B52C-A592CD643D39}"/>
                </a:ext>
              </a:extLst>
            </p:cNvPr>
            <p:cNvSpPr txBox="1"/>
            <p:nvPr/>
          </p:nvSpPr>
          <p:spPr>
            <a:xfrm>
              <a:off x="65552" y="876513"/>
              <a:ext cx="22618987" cy="623847"/>
            </a:xfrm>
            <a:prstGeom prst="rect">
              <a:avLst/>
            </a:prstGeom>
          </p:spPr>
          <p:txBody>
            <a:bodyPr lIns="0" tIns="0" rIns="0" bIns="0" rtlCol="0" anchor="t">
              <a:spAutoFit/>
            </a:bodyPr>
            <a:lstStyle/>
            <a:p>
              <a:pPr marL="0" lvl="0" indent="0" algn="l">
                <a:lnSpc>
                  <a:spcPts val="4320"/>
                </a:lnSpc>
                <a:spcBef>
                  <a:spcPct val="0"/>
                </a:spcBef>
              </a:pPr>
              <a:r>
                <a:rPr lang="en-US" dirty="0">
                  <a:solidFill>
                    <a:srgbClr val="FFFFFF"/>
                  </a:solidFill>
                  <a:latin typeface="Inter"/>
                </a:rPr>
                <a:t>description of the ways in which a user interacts with the system.</a:t>
              </a:r>
            </a:p>
          </p:txBody>
        </p:sp>
      </p:grpSp>
    </p:spTree>
    <p:extLst>
      <p:ext uri="{BB962C8B-B14F-4D97-AF65-F5344CB8AC3E}">
        <p14:creationId xmlns:p14="http://schemas.microsoft.com/office/powerpoint/2010/main" val="4033046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3306759" y="7625471"/>
            <a:ext cx="4585026" cy="5323059"/>
          </a:xfrm>
          <a:custGeom>
            <a:avLst/>
            <a:gdLst/>
            <a:ahLst/>
            <a:cxnLst/>
            <a:rect l="l" t="t" r="r" b="b"/>
            <a:pathLst>
              <a:path w="4585026" h="5323059">
                <a:moveTo>
                  <a:pt x="0" y="0"/>
                </a:moveTo>
                <a:lnTo>
                  <a:pt x="4585026" y="0"/>
                </a:lnTo>
                <a:lnTo>
                  <a:pt x="4585026" y="5323058"/>
                </a:lnTo>
                <a:lnTo>
                  <a:pt x="0" y="5323058"/>
                </a:lnTo>
                <a:lnTo>
                  <a:pt x="0" y="0"/>
                </a:lnTo>
                <a:close/>
              </a:path>
            </a:pathLst>
          </a:custGeom>
          <a:blipFill>
            <a:blip r:embed="rId4"/>
            <a:stretch>
              <a:fillRect/>
            </a:stretch>
          </a:blipFill>
        </p:spPr>
        <p:txBody>
          <a:bodyPr/>
          <a:lstStyle/>
          <a:p>
            <a:endParaRPr lang="en-US"/>
          </a:p>
        </p:txBody>
      </p:sp>
      <p:sp>
        <p:nvSpPr>
          <p:cNvPr id="5" name="Freeform 5"/>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7010400" y="0"/>
            <a:ext cx="11270282" cy="10287000"/>
          </a:xfrm>
          <a:custGeom>
            <a:avLst/>
            <a:gdLst/>
            <a:ahLst/>
            <a:cxnLst/>
            <a:rect l="l" t="t" r="r" b="b"/>
            <a:pathLst>
              <a:path w="6730672" h="5895860">
                <a:moveTo>
                  <a:pt x="0" y="0"/>
                </a:moveTo>
                <a:lnTo>
                  <a:pt x="6730672" y="0"/>
                </a:lnTo>
                <a:lnTo>
                  <a:pt x="6730672" y="5895859"/>
                </a:lnTo>
                <a:lnTo>
                  <a:pt x="0" y="5895859"/>
                </a:lnTo>
                <a:lnTo>
                  <a:pt x="0" y="0"/>
                </a:lnTo>
                <a:close/>
              </a:path>
            </a:pathLst>
          </a:custGeom>
          <a:blipFill>
            <a:blip r:embed="rId7"/>
            <a:stretch>
              <a:fillRect/>
            </a:stretch>
          </a:blipFill>
        </p:spPr>
        <p:txBody>
          <a:bodyPr/>
          <a:lstStyle/>
          <a:p>
            <a:endParaRPr lang="en-US"/>
          </a:p>
        </p:txBody>
      </p:sp>
      <p:sp>
        <p:nvSpPr>
          <p:cNvPr id="10" name="Freeform 10"/>
          <p:cNvSpPr/>
          <p:nvPr/>
        </p:nvSpPr>
        <p:spPr>
          <a:xfrm flipH="1" flipV="1">
            <a:off x="19319306" y="-43053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8"/>
            <a:stretch>
              <a:fillRect/>
            </a:stretch>
          </a:blipFill>
        </p:spPr>
        <p:txBody>
          <a:bodyPr/>
          <a:lstStyle/>
          <a:p>
            <a:endParaRPr lang="en-US"/>
          </a:p>
        </p:txBody>
      </p:sp>
      <p:sp>
        <p:nvSpPr>
          <p:cNvPr id="11" name="Freeform 11"/>
          <p:cNvSpPr/>
          <p:nvPr/>
        </p:nvSpPr>
        <p:spPr>
          <a:xfrm flipV="1">
            <a:off x="6535725" y="11010900"/>
            <a:ext cx="3643947" cy="5695878"/>
          </a:xfrm>
          <a:custGeom>
            <a:avLst/>
            <a:gdLst/>
            <a:ahLst/>
            <a:cxnLst/>
            <a:rect l="l" t="t" r="r" b="b"/>
            <a:pathLst>
              <a:path w="3643947" h="5695878">
                <a:moveTo>
                  <a:pt x="0" y="5695878"/>
                </a:moveTo>
                <a:lnTo>
                  <a:pt x="3643947" y="5695878"/>
                </a:lnTo>
                <a:lnTo>
                  <a:pt x="3643947" y="0"/>
                </a:lnTo>
                <a:lnTo>
                  <a:pt x="0" y="0"/>
                </a:lnTo>
                <a:lnTo>
                  <a:pt x="0" y="5695878"/>
                </a:lnTo>
                <a:close/>
              </a:path>
            </a:pathLst>
          </a:custGeom>
          <a:blipFill>
            <a:blip r:embed="rId9"/>
            <a:stretch>
              <a:fillRect/>
            </a:stretch>
          </a:blipFill>
        </p:spPr>
        <p:txBody>
          <a:bodyPr/>
          <a:lstStyle/>
          <a:p>
            <a:endParaRPr lang="en-US"/>
          </a:p>
        </p:txBody>
      </p:sp>
      <p:sp>
        <p:nvSpPr>
          <p:cNvPr id="12" name="TextBox 12"/>
          <p:cNvSpPr txBox="1"/>
          <p:nvPr/>
        </p:nvSpPr>
        <p:spPr>
          <a:xfrm>
            <a:off x="465077" y="4593550"/>
            <a:ext cx="9694528" cy="606641"/>
          </a:xfrm>
          <a:prstGeom prst="rect">
            <a:avLst/>
          </a:prstGeom>
        </p:spPr>
        <p:txBody>
          <a:bodyPr lIns="0" tIns="0" rIns="0" bIns="0" rtlCol="0" anchor="t">
            <a:spAutoFit/>
          </a:bodyPr>
          <a:lstStyle/>
          <a:p>
            <a:pPr marL="0" lvl="0" indent="0" algn="l">
              <a:lnSpc>
                <a:spcPts val="5115"/>
              </a:lnSpc>
            </a:pPr>
            <a:r>
              <a:rPr lang="en-US" sz="3600" dirty="0">
                <a:solidFill>
                  <a:srgbClr val="FFFFFF"/>
                </a:solidFill>
                <a:latin typeface="Helios Extended Bold"/>
              </a:rPr>
              <a:t>SEQUENCE DIAGRAM:</a:t>
            </a:r>
          </a:p>
        </p:txBody>
      </p:sp>
      <p:sp>
        <p:nvSpPr>
          <p:cNvPr id="13" name="TextBox 13"/>
          <p:cNvSpPr txBox="1"/>
          <p:nvPr/>
        </p:nvSpPr>
        <p:spPr>
          <a:xfrm>
            <a:off x="465077" y="5272633"/>
            <a:ext cx="6070648" cy="835422"/>
          </a:xfrm>
          <a:prstGeom prst="rect">
            <a:avLst/>
          </a:prstGeom>
        </p:spPr>
        <p:txBody>
          <a:bodyPr wrap="square" lIns="0" tIns="0" rIns="0" bIns="0" rtlCol="0" anchor="t">
            <a:spAutoFit/>
          </a:bodyPr>
          <a:lstStyle/>
          <a:p>
            <a:pPr marL="0" lvl="0" indent="0" algn="l">
              <a:lnSpc>
                <a:spcPts val="3359"/>
              </a:lnSpc>
              <a:spcBef>
                <a:spcPct val="0"/>
              </a:spcBef>
            </a:pPr>
            <a:r>
              <a:rPr lang="en-US" sz="2400" dirty="0">
                <a:solidFill>
                  <a:srgbClr val="FFFFFF"/>
                </a:solidFill>
                <a:latin typeface="Inter"/>
              </a:rPr>
              <a:t>describe the interaction between elements over a chronological sequence.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3306759" y="7625471"/>
            <a:ext cx="4585026" cy="5323059"/>
          </a:xfrm>
          <a:custGeom>
            <a:avLst/>
            <a:gdLst/>
            <a:ahLst/>
            <a:cxnLst/>
            <a:rect l="l" t="t" r="r" b="b"/>
            <a:pathLst>
              <a:path w="4585026" h="5323059">
                <a:moveTo>
                  <a:pt x="0" y="0"/>
                </a:moveTo>
                <a:lnTo>
                  <a:pt x="4585026" y="0"/>
                </a:lnTo>
                <a:lnTo>
                  <a:pt x="4585026" y="5323058"/>
                </a:lnTo>
                <a:lnTo>
                  <a:pt x="0" y="5323058"/>
                </a:lnTo>
                <a:lnTo>
                  <a:pt x="0" y="0"/>
                </a:lnTo>
                <a:close/>
              </a:path>
            </a:pathLst>
          </a:custGeom>
          <a:blipFill>
            <a:blip r:embed="rId4"/>
            <a:stretch>
              <a:fillRect/>
            </a:stretch>
          </a:blipFill>
        </p:spPr>
        <p:txBody>
          <a:bodyPr/>
          <a:lstStyle/>
          <a:p>
            <a:endParaRPr lang="en-US"/>
          </a:p>
        </p:txBody>
      </p:sp>
      <p:sp>
        <p:nvSpPr>
          <p:cNvPr id="5" name="Freeform 5"/>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8429706" y="0"/>
            <a:ext cx="9858293" cy="10286998"/>
          </a:xfrm>
          <a:custGeom>
            <a:avLst/>
            <a:gdLst/>
            <a:ahLst/>
            <a:cxnLst/>
            <a:rect l="l" t="t" r="r" b="b"/>
            <a:pathLst>
              <a:path w="5052748" h="6125035">
                <a:moveTo>
                  <a:pt x="0" y="0"/>
                </a:moveTo>
                <a:lnTo>
                  <a:pt x="5052748" y="0"/>
                </a:lnTo>
                <a:lnTo>
                  <a:pt x="5052748" y="6125036"/>
                </a:lnTo>
                <a:lnTo>
                  <a:pt x="0" y="6125036"/>
                </a:lnTo>
                <a:lnTo>
                  <a:pt x="0" y="0"/>
                </a:lnTo>
                <a:close/>
              </a:path>
            </a:pathLst>
          </a:custGeom>
          <a:blipFill>
            <a:blip r:embed="rId7"/>
            <a:stretch>
              <a:fillRect/>
            </a:stretch>
          </a:blipFill>
        </p:spPr>
        <p:txBody>
          <a:bodyPr/>
          <a:lstStyle/>
          <a:p>
            <a:endParaRPr lang="en-US" dirty="0"/>
          </a:p>
        </p:txBody>
      </p:sp>
      <p:sp>
        <p:nvSpPr>
          <p:cNvPr id="10" name="Freeform 10"/>
          <p:cNvSpPr/>
          <p:nvPr/>
        </p:nvSpPr>
        <p:spPr>
          <a:xfrm flipH="1" flipV="1">
            <a:off x="15163552" y="-48387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8"/>
            <a:stretch>
              <a:fillRect/>
            </a:stretch>
          </a:blipFill>
        </p:spPr>
        <p:txBody>
          <a:bodyPr/>
          <a:lstStyle/>
          <a:p>
            <a:endParaRPr lang="en-US"/>
          </a:p>
        </p:txBody>
      </p:sp>
      <p:sp>
        <p:nvSpPr>
          <p:cNvPr id="11" name="Freeform 11"/>
          <p:cNvSpPr/>
          <p:nvPr/>
        </p:nvSpPr>
        <p:spPr>
          <a:xfrm flipV="1">
            <a:off x="11728773" y="10312858"/>
            <a:ext cx="3183197" cy="4975677"/>
          </a:xfrm>
          <a:custGeom>
            <a:avLst/>
            <a:gdLst/>
            <a:ahLst/>
            <a:cxnLst/>
            <a:rect l="l" t="t" r="r" b="b"/>
            <a:pathLst>
              <a:path w="3183197" h="4975677">
                <a:moveTo>
                  <a:pt x="0" y="4975677"/>
                </a:moveTo>
                <a:lnTo>
                  <a:pt x="3183197" y="4975677"/>
                </a:lnTo>
                <a:lnTo>
                  <a:pt x="3183197" y="0"/>
                </a:lnTo>
                <a:lnTo>
                  <a:pt x="0" y="0"/>
                </a:lnTo>
                <a:lnTo>
                  <a:pt x="0" y="4975677"/>
                </a:lnTo>
                <a:close/>
              </a:path>
            </a:pathLst>
          </a:custGeom>
          <a:blipFill>
            <a:blip r:embed="rId9"/>
            <a:stretch>
              <a:fillRect/>
            </a:stretch>
          </a:blipFill>
        </p:spPr>
        <p:txBody>
          <a:bodyPr/>
          <a:lstStyle/>
          <a:p>
            <a:endParaRPr lang="en-US"/>
          </a:p>
        </p:txBody>
      </p:sp>
      <p:sp>
        <p:nvSpPr>
          <p:cNvPr id="12" name="Freeform 12"/>
          <p:cNvSpPr/>
          <p:nvPr/>
        </p:nvSpPr>
        <p:spPr>
          <a:xfrm>
            <a:off x="12268200" y="10322203"/>
            <a:ext cx="3467580" cy="2692221"/>
          </a:xfrm>
          <a:custGeom>
            <a:avLst/>
            <a:gdLst/>
            <a:ahLst/>
            <a:cxnLst/>
            <a:rect l="l" t="t" r="r" b="b"/>
            <a:pathLst>
              <a:path w="3467580" h="2692221">
                <a:moveTo>
                  <a:pt x="0" y="0"/>
                </a:moveTo>
                <a:lnTo>
                  <a:pt x="3467580" y="0"/>
                </a:lnTo>
                <a:lnTo>
                  <a:pt x="3467580" y="2692220"/>
                </a:lnTo>
                <a:lnTo>
                  <a:pt x="0" y="2692220"/>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596586" y="4347467"/>
            <a:ext cx="9694528" cy="1371357"/>
          </a:xfrm>
          <a:prstGeom prst="rect">
            <a:avLst/>
          </a:prstGeom>
        </p:spPr>
        <p:txBody>
          <a:bodyPr lIns="0" tIns="0" rIns="0" bIns="0" rtlCol="0" anchor="t">
            <a:spAutoFit/>
          </a:bodyPr>
          <a:lstStyle/>
          <a:p>
            <a:pPr>
              <a:lnSpc>
                <a:spcPts val="5115"/>
              </a:lnSpc>
            </a:pPr>
            <a:r>
              <a:rPr lang="en-US" sz="5115">
                <a:solidFill>
                  <a:srgbClr val="FFFFFF"/>
                </a:solidFill>
                <a:latin typeface="Helios Extended Bold"/>
              </a:rPr>
              <a:t>CLASS DIAGRAM:</a:t>
            </a:r>
          </a:p>
          <a:p>
            <a:pPr marL="0" lvl="0" indent="0" algn="l">
              <a:lnSpc>
                <a:spcPts val="5115"/>
              </a:lnSpc>
            </a:pPr>
            <a:endParaRPr lang="en-US" sz="5115">
              <a:solidFill>
                <a:srgbClr val="FFFFFF"/>
              </a:solidFill>
              <a:latin typeface="Helios Extended Bold"/>
            </a:endParaRPr>
          </a:p>
        </p:txBody>
      </p:sp>
      <p:sp>
        <p:nvSpPr>
          <p:cNvPr id="14" name="TextBox 14"/>
          <p:cNvSpPr txBox="1"/>
          <p:nvPr/>
        </p:nvSpPr>
        <p:spPr>
          <a:xfrm>
            <a:off x="596586" y="5172116"/>
            <a:ext cx="8232628" cy="824567"/>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Inter"/>
              </a:rPr>
              <a:t>describes the structure of a system by showing the system's classes, their attributes.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AutoShape 2"/>
          <p:cNvSpPr/>
          <p:nvPr/>
        </p:nvSpPr>
        <p:spPr>
          <a:xfrm>
            <a:off x="4066896" y="9263062"/>
            <a:ext cx="10154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4946476" y="9188819"/>
            <a:ext cx="2312824" cy="138961"/>
          </a:xfrm>
          <a:custGeom>
            <a:avLst/>
            <a:gdLst/>
            <a:ahLst/>
            <a:cxnLst/>
            <a:rect l="l" t="t" r="r" b="b"/>
            <a:pathLst>
              <a:path w="2312824" h="138961">
                <a:moveTo>
                  <a:pt x="0" y="0"/>
                </a:moveTo>
                <a:lnTo>
                  <a:pt x="2312824" y="0"/>
                </a:lnTo>
                <a:lnTo>
                  <a:pt x="2312824" y="138962"/>
                </a:lnTo>
                <a:lnTo>
                  <a:pt x="0" y="138962"/>
                </a:lnTo>
                <a:lnTo>
                  <a:pt x="0" y="0"/>
                </a:lnTo>
                <a:close/>
              </a:path>
            </a:pathLst>
          </a:custGeom>
          <a:blipFill>
            <a:blip r:embed="rId2">
              <a:extLst>
                <a:ext uri="{96DAC541-7B7A-43D3-8B79-37D633B846F1}">
                  <asvg:svgBlip xmlns:asvg="http://schemas.microsoft.com/office/drawing/2016/SVG/main" r:embed="rId3"/>
                </a:ext>
              </a:extLst>
            </a:blip>
            <a:stretch>
              <a:fillRect l="-49681" t="-1720572" r="-48872"/>
            </a:stretch>
          </a:blipFill>
        </p:spPr>
        <p:txBody>
          <a:bodyPr/>
          <a:lstStyle/>
          <a:p>
            <a:endParaRPr lang="en-US"/>
          </a:p>
        </p:txBody>
      </p:sp>
      <p:sp>
        <p:nvSpPr>
          <p:cNvPr id="4" name="Freeform 4"/>
          <p:cNvSpPr/>
          <p:nvPr/>
        </p:nvSpPr>
        <p:spPr>
          <a:xfrm>
            <a:off x="-3306759" y="7625471"/>
            <a:ext cx="4585026" cy="5323059"/>
          </a:xfrm>
          <a:custGeom>
            <a:avLst/>
            <a:gdLst/>
            <a:ahLst/>
            <a:cxnLst/>
            <a:rect l="l" t="t" r="r" b="b"/>
            <a:pathLst>
              <a:path w="4585026" h="5323059">
                <a:moveTo>
                  <a:pt x="0" y="0"/>
                </a:moveTo>
                <a:lnTo>
                  <a:pt x="4585026" y="0"/>
                </a:lnTo>
                <a:lnTo>
                  <a:pt x="4585026" y="5323058"/>
                </a:lnTo>
                <a:lnTo>
                  <a:pt x="0" y="5323058"/>
                </a:lnTo>
                <a:lnTo>
                  <a:pt x="0" y="0"/>
                </a:lnTo>
                <a:close/>
              </a:path>
            </a:pathLst>
          </a:custGeom>
          <a:blipFill>
            <a:blip r:embed="rId4"/>
            <a:stretch>
              <a:fillRect/>
            </a:stretch>
          </a:blipFill>
        </p:spPr>
        <p:txBody>
          <a:bodyPr/>
          <a:lstStyle/>
          <a:p>
            <a:endParaRPr lang="en-US"/>
          </a:p>
        </p:txBody>
      </p:sp>
      <p:sp>
        <p:nvSpPr>
          <p:cNvPr id="5" name="Freeform 5"/>
          <p:cNvSpPr/>
          <p:nvPr/>
        </p:nvSpPr>
        <p:spPr>
          <a:xfrm>
            <a:off x="102870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635580" y="779133"/>
            <a:ext cx="499134" cy="499134"/>
          </a:xfrm>
          <a:custGeom>
            <a:avLst/>
            <a:gdLst/>
            <a:ahLst/>
            <a:cxnLst/>
            <a:rect l="l" t="t" r="r" b="b"/>
            <a:pathLst>
              <a:path w="499134" h="499134">
                <a:moveTo>
                  <a:pt x="0" y="0"/>
                </a:moveTo>
                <a:lnTo>
                  <a:pt x="499134" y="0"/>
                </a:lnTo>
                <a:lnTo>
                  <a:pt x="499134"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244630" y="779133"/>
            <a:ext cx="499134" cy="499134"/>
          </a:xfrm>
          <a:custGeom>
            <a:avLst/>
            <a:gdLst/>
            <a:ahLst/>
            <a:cxnLst/>
            <a:rect l="l" t="t" r="r" b="b"/>
            <a:pathLst>
              <a:path w="499134" h="499134">
                <a:moveTo>
                  <a:pt x="0" y="0"/>
                </a:moveTo>
                <a:lnTo>
                  <a:pt x="499133" y="0"/>
                </a:lnTo>
                <a:lnTo>
                  <a:pt x="499133" y="499134"/>
                </a:lnTo>
                <a:lnTo>
                  <a:pt x="0" y="499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AutoShape 8"/>
          <p:cNvSpPr/>
          <p:nvPr/>
        </p:nvSpPr>
        <p:spPr>
          <a:xfrm>
            <a:off x="3158315" y="1023938"/>
            <a:ext cx="190078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Freeform 9"/>
          <p:cNvSpPr/>
          <p:nvPr/>
        </p:nvSpPr>
        <p:spPr>
          <a:xfrm>
            <a:off x="18631590" y="450116"/>
            <a:ext cx="8862250" cy="9862742"/>
          </a:xfrm>
          <a:custGeom>
            <a:avLst/>
            <a:gdLst/>
            <a:ahLst/>
            <a:cxnLst/>
            <a:rect l="l" t="t" r="r" b="b"/>
            <a:pathLst>
              <a:path w="5052748" h="6125035">
                <a:moveTo>
                  <a:pt x="0" y="0"/>
                </a:moveTo>
                <a:lnTo>
                  <a:pt x="5052748" y="0"/>
                </a:lnTo>
                <a:lnTo>
                  <a:pt x="5052748" y="6125036"/>
                </a:lnTo>
                <a:lnTo>
                  <a:pt x="0" y="6125036"/>
                </a:lnTo>
                <a:lnTo>
                  <a:pt x="0" y="0"/>
                </a:lnTo>
                <a:close/>
              </a:path>
            </a:pathLst>
          </a:custGeom>
          <a:blipFill>
            <a:blip r:embed="rId7"/>
            <a:stretch>
              <a:fillRect/>
            </a:stretch>
          </a:blipFill>
        </p:spPr>
        <p:txBody>
          <a:bodyPr/>
          <a:lstStyle/>
          <a:p>
            <a:endParaRPr lang="en-US"/>
          </a:p>
        </p:txBody>
      </p:sp>
      <p:sp>
        <p:nvSpPr>
          <p:cNvPr id="10" name="Freeform 10"/>
          <p:cNvSpPr/>
          <p:nvPr/>
        </p:nvSpPr>
        <p:spPr>
          <a:xfrm flipH="1" flipV="1">
            <a:off x="15163552" y="-4838700"/>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8"/>
            <a:stretch>
              <a:fillRect/>
            </a:stretch>
          </a:blipFill>
        </p:spPr>
        <p:txBody>
          <a:bodyPr/>
          <a:lstStyle/>
          <a:p>
            <a:endParaRPr lang="en-US"/>
          </a:p>
        </p:txBody>
      </p:sp>
      <p:sp>
        <p:nvSpPr>
          <p:cNvPr id="11" name="Freeform 11"/>
          <p:cNvSpPr/>
          <p:nvPr/>
        </p:nvSpPr>
        <p:spPr>
          <a:xfrm flipV="1">
            <a:off x="11728773" y="10312858"/>
            <a:ext cx="3183197" cy="4975677"/>
          </a:xfrm>
          <a:custGeom>
            <a:avLst/>
            <a:gdLst/>
            <a:ahLst/>
            <a:cxnLst/>
            <a:rect l="l" t="t" r="r" b="b"/>
            <a:pathLst>
              <a:path w="3183197" h="4975677">
                <a:moveTo>
                  <a:pt x="0" y="4975677"/>
                </a:moveTo>
                <a:lnTo>
                  <a:pt x="3183197" y="4975677"/>
                </a:lnTo>
                <a:lnTo>
                  <a:pt x="3183197" y="0"/>
                </a:lnTo>
                <a:lnTo>
                  <a:pt x="0" y="0"/>
                </a:lnTo>
                <a:lnTo>
                  <a:pt x="0" y="4975677"/>
                </a:lnTo>
                <a:close/>
              </a:path>
            </a:pathLst>
          </a:custGeom>
          <a:blipFill>
            <a:blip r:embed="rId9"/>
            <a:stretch>
              <a:fillRect/>
            </a:stretch>
          </a:blipFill>
        </p:spPr>
        <p:txBody>
          <a:bodyPr/>
          <a:lstStyle/>
          <a:p>
            <a:endParaRPr lang="en-US"/>
          </a:p>
        </p:txBody>
      </p:sp>
      <p:sp>
        <p:nvSpPr>
          <p:cNvPr id="12" name="Freeform 12"/>
          <p:cNvSpPr/>
          <p:nvPr/>
        </p:nvSpPr>
        <p:spPr>
          <a:xfrm>
            <a:off x="12268200" y="10322203"/>
            <a:ext cx="3467580" cy="2692221"/>
          </a:xfrm>
          <a:custGeom>
            <a:avLst/>
            <a:gdLst/>
            <a:ahLst/>
            <a:cxnLst/>
            <a:rect l="l" t="t" r="r" b="b"/>
            <a:pathLst>
              <a:path w="3467580" h="2692221">
                <a:moveTo>
                  <a:pt x="0" y="0"/>
                </a:moveTo>
                <a:lnTo>
                  <a:pt x="3467580" y="0"/>
                </a:lnTo>
                <a:lnTo>
                  <a:pt x="3467580" y="2692220"/>
                </a:lnTo>
                <a:lnTo>
                  <a:pt x="0" y="2692220"/>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596586" y="4347467"/>
            <a:ext cx="9694528" cy="1309526"/>
          </a:xfrm>
          <a:prstGeom prst="rect">
            <a:avLst/>
          </a:prstGeom>
        </p:spPr>
        <p:txBody>
          <a:bodyPr lIns="0" tIns="0" rIns="0" bIns="0" rtlCol="0" anchor="t">
            <a:spAutoFit/>
          </a:bodyPr>
          <a:lstStyle/>
          <a:p>
            <a:pPr>
              <a:lnSpc>
                <a:spcPts val="5115"/>
              </a:lnSpc>
            </a:pPr>
            <a:r>
              <a:rPr lang="en-US" sz="5115">
                <a:solidFill>
                  <a:srgbClr val="FFFFFF"/>
                </a:solidFill>
                <a:latin typeface="Helios Extended Bold"/>
              </a:rPr>
              <a:t>REALATIONSHIP:</a:t>
            </a:r>
            <a:endParaRPr lang="en-US" sz="5115" dirty="0">
              <a:solidFill>
                <a:srgbClr val="FFFFFF"/>
              </a:solidFill>
              <a:latin typeface="Helios Extended Bold"/>
            </a:endParaRPr>
          </a:p>
          <a:p>
            <a:pPr marL="0" lvl="0" indent="0" algn="l">
              <a:lnSpc>
                <a:spcPts val="5115"/>
              </a:lnSpc>
            </a:pPr>
            <a:endParaRPr lang="en-US" sz="5115" dirty="0">
              <a:solidFill>
                <a:srgbClr val="FFFFFF"/>
              </a:solidFill>
              <a:latin typeface="Helios Extended Bold"/>
            </a:endParaRPr>
          </a:p>
        </p:txBody>
      </p:sp>
      <p:sp>
        <p:nvSpPr>
          <p:cNvPr id="14" name="TextBox 14"/>
          <p:cNvSpPr txBox="1"/>
          <p:nvPr/>
        </p:nvSpPr>
        <p:spPr>
          <a:xfrm>
            <a:off x="596586" y="5172116"/>
            <a:ext cx="8232628" cy="399405"/>
          </a:xfrm>
          <a:prstGeom prst="rect">
            <a:avLst/>
          </a:prstGeom>
        </p:spPr>
        <p:txBody>
          <a:bodyPr lIns="0" tIns="0" rIns="0" bIns="0" rtlCol="0" anchor="t">
            <a:spAutoFit/>
          </a:bodyPr>
          <a:lstStyle/>
          <a:p>
            <a:pPr marL="0" lvl="0" indent="0" algn="l">
              <a:lnSpc>
                <a:spcPts val="3359"/>
              </a:lnSpc>
              <a:spcBef>
                <a:spcPct val="0"/>
              </a:spcBef>
            </a:pPr>
            <a:endParaRPr lang="en-US" sz="2400" dirty="0">
              <a:solidFill>
                <a:srgbClr val="FFFFFF"/>
              </a:solidFill>
              <a:latin typeface="Inter"/>
            </a:endParaRPr>
          </a:p>
        </p:txBody>
      </p:sp>
      <p:pic>
        <p:nvPicPr>
          <p:cNvPr id="15" name="صورة 14">
            <a:extLst>
              <a:ext uri="{FF2B5EF4-FFF2-40B4-BE49-F238E27FC236}">
                <a16:creationId xmlns:a16="http://schemas.microsoft.com/office/drawing/2014/main" id="{2D10CBF8-BB7B-4979-BC07-7D90C6C1C90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620001" y="0"/>
            <a:ext cx="10668000" cy="10287000"/>
          </a:xfrm>
          <a:prstGeom prst="rect">
            <a:avLst/>
          </a:prstGeom>
        </p:spPr>
      </p:pic>
    </p:spTree>
    <p:extLst>
      <p:ext uri="{BB962C8B-B14F-4D97-AF65-F5344CB8AC3E}">
        <p14:creationId xmlns:p14="http://schemas.microsoft.com/office/powerpoint/2010/main" val="321416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1468035" y="1301878"/>
            <a:ext cx="4840716" cy="7288195"/>
          </a:xfrm>
          <a:custGeom>
            <a:avLst/>
            <a:gdLst/>
            <a:ahLst/>
            <a:cxnLst/>
            <a:rect l="l" t="t" r="r" b="b"/>
            <a:pathLst>
              <a:path w="4840716" h="7288195">
                <a:moveTo>
                  <a:pt x="0" y="0"/>
                </a:moveTo>
                <a:lnTo>
                  <a:pt x="4840716" y="0"/>
                </a:lnTo>
                <a:lnTo>
                  <a:pt x="4840716" y="7288194"/>
                </a:lnTo>
                <a:lnTo>
                  <a:pt x="0" y="7288194"/>
                </a:lnTo>
                <a:lnTo>
                  <a:pt x="0" y="0"/>
                </a:lnTo>
                <a:close/>
              </a:path>
            </a:pathLst>
          </a:custGeom>
          <a:blipFill>
            <a:blip r:embed="rId2"/>
            <a:stretch>
              <a:fillRect l="-13313" r="-114645"/>
            </a:stretch>
          </a:blipFill>
        </p:spPr>
        <p:txBody>
          <a:bodyPr/>
          <a:lstStyle/>
          <a:p>
            <a:endParaRPr lang="en-US"/>
          </a:p>
        </p:txBody>
      </p:sp>
      <p:sp>
        <p:nvSpPr>
          <p:cNvPr id="3" name="Freeform 3"/>
          <p:cNvSpPr/>
          <p:nvPr/>
        </p:nvSpPr>
        <p:spPr>
          <a:xfrm flipH="1" flipV="1">
            <a:off x="13888393" y="-2063102"/>
            <a:ext cx="5187955" cy="8109327"/>
          </a:xfrm>
          <a:custGeom>
            <a:avLst/>
            <a:gdLst/>
            <a:ahLst/>
            <a:cxnLst/>
            <a:rect l="l" t="t" r="r" b="b"/>
            <a:pathLst>
              <a:path w="5187955" h="8109327">
                <a:moveTo>
                  <a:pt x="5187955" y="8109327"/>
                </a:moveTo>
                <a:lnTo>
                  <a:pt x="0" y="8109327"/>
                </a:lnTo>
                <a:lnTo>
                  <a:pt x="0" y="0"/>
                </a:lnTo>
                <a:lnTo>
                  <a:pt x="5187955" y="0"/>
                </a:lnTo>
                <a:lnTo>
                  <a:pt x="5187955" y="8109327"/>
                </a:lnTo>
                <a:close/>
              </a:path>
            </a:pathLst>
          </a:custGeom>
          <a:blipFill>
            <a:blip r:embed="rId3"/>
            <a:stretch>
              <a:fillRect/>
            </a:stretch>
          </a:blipFill>
        </p:spPr>
        <p:txBody>
          <a:bodyPr/>
          <a:lstStyle/>
          <a:p>
            <a:endParaRPr lang="en-US"/>
          </a:p>
        </p:txBody>
      </p:sp>
      <p:sp>
        <p:nvSpPr>
          <p:cNvPr id="4" name="Freeform 4"/>
          <p:cNvSpPr/>
          <p:nvPr/>
        </p:nvSpPr>
        <p:spPr>
          <a:xfrm flipV="1">
            <a:off x="10599161" y="6683525"/>
            <a:ext cx="3643947" cy="5695878"/>
          </a:xfrm>
          <a:custGeom>
            <a:avLst/>
            <a:gdLst/>
            <a:ahLst/>
            <a:cxnLst/>
            <a:rect l="l" t="t" r="r" b="b"/>
            <a:pathLst>
              <a:path w="3643947" h="5695878">
                <a:moveTo>
                  <a:pt x="0" y="5695879"/>
                </a:moveTo>
                <a:lnTo>
                  <a:pt x="3643947" y="5695879"/>
                </a:lnTo>
                <a:lnTo>
                  <a:pt x="3643947" y="0"/>
                </a:lnTo>
                <a:lnTo>
                  <a:pt x="0" y="0"/>
                </a:lnTo>
                <a:lnTo>
                  <a:pt x="0" y="5695879"/>
                </a:lnTo>
                <a:close/>
              </a:path>
            </a:pathLst>
          </a:custGeom>
          <a:blipFill>
            <a:blip r:embed="rId4"/>
            <a:stretch>
              <a:fillRect/>
            </a:stretch>
          </a:blipFill>
        </p:spPr>
        <p:txBody>
          <a:bodyPr/>
          <a:lstStyle/>
          <a:p>
            <a:endParaRPr lang="en-US"/>
          </a:p>
        </p:txBody>
      </p:sp>
      <p:sp>
        <p:nvSpPr>
          <p:cNvPr id="5" name="Freeform 5"/>
          <p:cNvSpPr/>
          <p:nvPr/>
        </p:nvSpPr>
        <p:spPr>
          <a:xfrm>
            <a:off x="901460" y="846964"/>
            <a:ext cx="1736823" cy="363472"/>
          </a:xfrm>
          <a:custGeom>
            <a:avLst/>
            <a:gdLst/>
            <a:ahLst/>
            <a:cxnLst/>
            <a:rect l="l" t="t" r="r" b="b"/>
            <a:pathLst>
              <a:path w="1736823" h="363472">
                <a:moveTo>
                  <a:pt x="0" y="0"/>
                </a:moveTo>
                <a:lnTo>
                  <a:pt x="1736823" y="0"/>
                </a:lnTo>
                <a:lnTo>
                  <a:pt x="1736823" y="363472"/>
                </a:lnTo>
                <a:lnTo>
                  <a:pt x="0" y="363472"/>
                </a:lnTo>
                <a:lnTo>
                  <a:pt x="0" y="0"/>
                </a:lnTo>
                <a:close/>
              </a:path>
            </a:pathLst>
          </a:custGeom>
          <a:blipFill>
            <a:blip r:embed="rId5">
              <a:extLst>
                <a:ext uri="{96DAC541-7B7A-43D3-8B79-37D633B846F1}">
                  <asvg:svgBlip xmlns:asvg="http://schemas.microsoft.com/office/drawing/2016/SVG/main" r:embed="rId6"/>
                </a:ext>
              </a:extLst>
            </a:blip>
            <a:stretch>
              <a:fillRect l="-67057" t="-517492" r="-69857" b="-514588"/>
            </a:stretch>
          </a:blipFill>
        </p:spPr>
        <p:txBody>
          <a:bodyPr/>
          <a:lstStyle/>
          <a:p>
            <a:endParaRPr lang="en-US"/>
          </a:p>
        </p:txBody>
      </p:sp>
      <p:sp>
        <p:nvSpPr>
          <p:cNvPr id="6" name="Freeform 6"/>
          <p:cNvSpPr/>
          <p:nvPr/>
        </p:nvSpPr>
        <p:spPr>
          <a:xfrm>
            <a:off x="1028700" y="9152109"/>
            <a:ext cx="1609583" cy="212381"/>
          </a:xfrm>
          <a:custGeom>
            <a:avLst/>
            <a:gdLst/>
            <a:ahLst/>
            <a:cxnLst/>
            <a:rect l="l" t="t" r="r" b="b"/>
            <a:pathLst>
              <a:path w="1609583" h="212381">
                <a:moveTo>
                  <a:pt x="0" y="0"/>
                </a:moveTo>
                <a:lnTo>
                  <a:pt x="1609583" y="0"/>
                </a:lnTo>
                <a:lnTo>
                  <a:pt x="1609583" y="212382"/>
                </a:lnTo>
                <a:lnTo>
                  <a:pt x="0" y="212382"/>
                </a:lnTo>
                <a:lnTo>
                  <a:pt x="0" y="0"/>
                </a:lnTo>
                <a:close/>
              </a:path>
            </a:pathLst>
          </a:custGeom>
          <a:blipFill>
            <a:blip r:embed="rId7">
              <a:extLst>
                <a:ext uri="{96DAC541-7B7A-43D3-8B79-37D633B846F1}">
                  <asvg:svgBlip xmlns:asvg="http://schemas.microsoft.com/office/drawing/2016/SVG/main" r:embed="rId8"/>
                </a:ext>
              </a:extLst>
            </a:blip>
            <a:stretch>
              <a:fillRect t="-125049"/>
            </a:stretch>
          </a:blipFill>
        </p:spPr>
        <p:txBody>
          <a:bodyPr/>
          <a:lstStyle/>
          <a:p>
            <a:endParaRPr lang="en-US"/>
          </a:p>
        </p:txBody>
      </p:sp>
      <p:sp>
        <p:nvSpPr>
          <p:cNvPr id="7" name="Freeform 7"/>
          <p:cNvSpPr/>
          <p:nvPr/>
        </p:nvSpPr>
        <p:spPr>
          <a:xfrm rot="-5400000">
            <a:off x="10575072" y="2557371"/>
            <a:ext cx="1609583" cy="477963"/>
          </a:xfrm>
          <a:custGeom>
            <a:avLst/>
            <a:gdLst/>
            <a:ahLst/>
            <a:cxnLst/>
            <a:rect l="l" t="t" r="r" b="b"/>
            <a:pathLst>
              <a:path w="1609583" h="477963">
                <a:moveTo>
                  <a:pt x="0" y="0"/>
                </a:moveTo>
                <a:lnTo>
                  <a:pt x="1609582" y="0"/>
                </a:lnTo>
                <a:lnTo>
                  <a:pt x="1609582" y="477963"/>
                </a:lnTo>
                <a:lnTo>
                  <a:pt x="0" y="4779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rot="-5400000">
            <a:off x="15677579" y="7392290"/>
            <a:ext cx="1609583" cy="477963"/>
          </a:xfrm>
          <a:custGeom>
            <a:avLst/>
            <a:gdLst/>
            <a:ahLst/>
            <a:cxnLst/>
            <a:rect l="l" t="t" r="r" b="b"/>
            <a:pathLst>
              <a:path w="1609583" h="477963">
                <a:moveTo>
                  <a:pt x="0" y="0"/>
                </a:moveTo>
                <a:lnTo>
                  <a:pt x="1609583" y="0"/>
                </a:lnTo>
                <a:lnTo>
                  <a:pt x="1609583" y="477963"/>
                </a:lnTo>
                <a:lnTo>
                  <a:pt x="0" y="47796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9" name="AutoShape 9"/>
          <p:cNvSpPr/>
          <p:nvPr/>
        </p:nvSpPr>
        <p:spPr>
          <a:xfrm>
            <a:off x="3069559" y="1047750"/>
            <a:ext cx="2946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AutoShape 10"/>
          <p:cNvSpPr/>
          <p:nvPr/>
        </p:nvSpPr>
        <p:spPr>
          <a:xfrm>
            <a:off x="3069559" y="9263062"/>
            <a:ext cx="2946209" cy="0"/>
          </a:xfrm>
          <a:prstGeom prst="line">
            <a:avLst/>
          </a:prstGeom>
          <a:ln w="9525" cap="flat">
            <a:solidFill>
              <a:srgbClr val="FFFFFF"/>
            </a:solidFill>
            <a:prstDash val="solid"/>
            <a:headEnd type="none" w="sm" len="sm"/>
            <a:tailEnd type="none" w="sm" len="sm"/>
          </a:ln>
        </p:spPr>
        <p:txBody>
          <a:bodyPr/>
          <a:lstStyle/>
          <a:p>
            <a:endParaRPr lang="en-US"/>
          </a:p>
        </p:txBody>
      </p:sp>
      <p:sp>
        <p:nvSpPr>
          <p:cNvPr id="11" name="TextBox 11"/>
          <p:cNvSpPr txBox="1"/>
          <p:nvPr/>
        </p:nvSpPr>
        <p:spPr>
          <a:xfrm>
            <a:off x="1028700" y="3211539"/>
            <a:ext cx="9480405" cy="1074680"/>
          </a:xfrm>
          <a:prstGeom prst="rect">
            <a:avLst/>
          </a:prstGeom>
        </p:spPr>
        <p:txBody>
          <a:bodyPr lIns="0" tIns="0" rIns="0" bIns="0" rtlCol="0" anchor="t">
            <a:spAutoFit/>
          </a:bodyPr>
          <a:lstStyle/>
          <a:p>
            <a:pPr marL="0" lvl="0" indent="0">
              <a:lnSpc>
                <a:spcPts val="7676"/>
              </a:lnSpc>
            </a:pPr>
            <a:r>
              <a:rPr lang="en-US" sz="7676" dirty="0">
                <a:solidFill>
                  <a:srgbClr val="FFFFFF"/>
                </a:solidFill>
                <a:latin typeface="Helios Extended Bold"/>
              </a:rPr>
              <a:t>CONCLUSION:</a:t>
            </a:r>
          </a:p>
        </p:txBody>
      </p:sp>
      <p:sp>
        <p:nvSpPr>
          <p:cNvPr id="12" name="TextBox 12"/>
          <p:cNvSpPr txBox="1"/>
          <p:nvPr/>
        </p:nvSpPr>
        <p:spPr>
          <a:xfrm>
            <a:off x="1028700" y="4339743"/>
            <a:ext cx="8963652" cy="2147126"/>
          </a:xfrm>
          <a:prstGeom prst="rect">
            <a:avLst/>
          </a:prstGeom>
        </p:spPr>
        <p:txBody>
          <a:bodyPr lIns="0" tIns="0" rIns="0" bIns="0" rtlCol="0" anchor="t">
            <a:spAutoFit/>
          </a:bodyPr>
          <a:lstStyle/>
          <a:p>
            <a:pPr marL="0" lvl="0" indent="0" algn="l">
              <a:lnSpc>
                <a:spcPts val="3359"/>
              </a:lnSpc>
              <a:spcBef>
                <a:spcPct val="0"/>
              </a:spcBef>
            </a:pPr>
            <a:r>
              <a:rPr lang="en-US" sz="2400" dirty="0">
                <a:solidFill>
                  <a:srgbClr val="FFFFFF"/>
                </a:solidFill>
                <a:latin typeface="Montserrat"/>
              </a:rPr>
              <a:t>During the study and analysis of the system, the focus was on what makes the application easy to use, effective, and meets the needs of users. As a result of this study, the team was able to determine the necessary steps to build an application X based on what was studied.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8249596" y="4223936"/>
            <a:ext cx="1727553" cy="172755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9812831">
            <a:off x="5787823" y="3034679"/>
            <a:ext cx="6900237" cy="3881383"/>
          </a:xfrm>
          <a:custGeom>
            <a:avLst/>
            <a:gdLst/>
            <a:ahLst/>
            <a:cxnLst/>
            <a:rect l="l" t="t" r="r" b="b"/>
            <a:pathLst>
              <a:path w="9200315" h="5175177">
                <a:moveTo>
                  <a:pt x="0" y="0"/>
                </a:moveTo>
                <a:lnTo>
                  <a:pt x="9200314" y="0"/>
                </a:lnTo>
                <a:lnTo>
                  <a:pt x="9200314" y="5175177"/>
                </a:lnTo>
                <a:lnTo>
                  <a:pt x="0" y="5175177"/>
                </a:lnTo>
                <a:lnTo>
                  <a:pt x="0" y="0"/>
                </a:lnTo>
                <a:close/>
              </a:path>
            </a:pathLst>
          </a:custGeom>
          <a:blipFill>
            <a:blip r:embed="rId2"/>
            <a:stretch>
              <a:fillRect/>
            </a:stretch>
          </a:blipFill>
        </p:spPr>
        <p:txBody>
          <a:bodyPr/>
          <a:lstStyle/>
          <a:p>
            <a:endParaRPr lang="en-US"/>
          </a:p>
        </p:txBody>
      </p:sp>
      <p:sp>
        <p:nvSpPr>
          <p:cNvPr id="7" name="Freeform 7"/>
          <p:cNvSpPr/>
          <p:nvPr/>
        </p:nvSpPr>
        <p:spPr>
          <a:xfrm rot="6654167">
            <a:off x="5888007" y="3080500"/>
            <a:ext cx="6765142" cy="3805392"/>
          </a:xfrm>
          <a:custGeom>
            <a:avLst/>
            <a:gdLst/>
            <a:ahLst/>
            <a:cxnLst/>
            <a:rect l="l" t="t" r="r" b="b"/>
            <a:pathLst>
              <a:path w="9020189" h="5073856">
                <a:moveTo>
                  <a:pt x="0" y="0"/>
                </a:moveTo>
                <a:lnTo>
                  <a:pt x="9020189" y="0"/>
                </a:lnTo>
                <a:lnTo>
                  <a:pt x="9020189" y="5073856"/>
                </a:lnTo>
                <a:lnTo>
                  <a:pt x="0" y="5073856"/>
                </a:lnTo>
                <a:lnTo>
                  <a:pt x="0" y="0"/>
                </a:lnTo>
                <a:close/>
              </a:path>
            </a:pathLst>
          </a:custGeom>
          <a:blipFill>
            <a:blip r:embed="rId3"/>
            <a:stretch>
              <a:fillRect/>
            </a:stretch>
          </a:blipFill>
        </p:spPr>
        <p:txBody>
          <a:bodyPr/>
          <a:lstStyle/>
          <a:p>
            <a:endParaRPr lang="en-US"/>
          </a:p>
        </p:txBody>
      </p:sp>
      <p:sp>
        <p:nvSpPr>
          <p:cNvPr id="8" name="Freeform 8"/>
          <p:cNvSpPr/>
          <p:nvPr/>
        </p:nvSpPr>
        <p:spPr>
          <a:xfrm rot="18415727">
            <a:off x="5784877" y="3015862"/>
            <a:ext cx="6927045" cy="3896463"/>
          </a:xfrm>
          <a:custGeom>
            <a:avLst/>
            <a:gdLst/>
            <a:ahLst/>
            <a:cxnLst/>
            <a:rect l="l" t="t" r="r" b="b"/>
            <a:pathLst>
              <a:path w="9236060" h="5195284">
                <a:moveTo>
                  <a:pt x="0" y="0"/>
                </a:moveTo>
                <a:lnTo>
                  <a:pt x="9236060" y="0"/>
                </a:lnTo>
                <a:lnTo>
                  <a:pt x="9236060" y="5195284"/>
                </a:lnTo>
                <a:lnTo>
                  <a:pt x="0" y="5195284"/>
                </a:lnTo>
                <a:lnTo>
                  <a:pt x="0" y="0"/>
                </a:lnTo>
                <a:close/>
              </a:path>
            </a:pathLst>
          </a:custGeom>
          <a:blipFill>
            <a:blip r:embed="rId4"/>
            <a:stretch>
              <a:fillRect/>
            </a:stretch>
          </a:blipFill>
        </p:spPr>
        <p:txBody>
          <a:bodyPr/>
          <a:lstStyle/>
          <a:p>
            <a:endParaRPr lang="en-US"/>
          </a:p>
        </p:txBody>
      </p:sp>
      <p:sp>
        <p:nvSpPr>
          <p:cNvPr id="11" name="Freeform 11"/>
          <p:cNvSpPr/>
          <p:nvPr/>
        </p:nvSpPr>
        <p:spPr>
          <a:xfrm>
            <a:off x="-2482028" y="-7006982"/>
            <a:ext cx="23945850" cy="252984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2" name="TextBox 12"/>
          <p:cNvSpPr txBox="1"/>
          <p:nvPr/>
        </p:nvSpPr>
        <p:spPr>
          <a:xfrm>
            <a:off x="7890272" y="3708946"/>
            <a:ext cx="2507456" cy="2688282"/>
          </a:xfrm>
          <a:prstGeom prst="rect">
            <a:avLst/>
          </a:prstGeom>
        </p:spPr>
        <p:txBody>
          <a:bodyPr lIns="50800" tIns="50800" rIns="50800" bIns="50800" rtlCol="0" anchor="ctr"/>
          <a:lstStyle/>
          <a:p>
            <a:pPr algn="ctr">
              <a:lnSpc>
                <a:spcPts val="3359"/>
              </a:lnSpc>
            </a:pPr>
            <a:endParaRPr/>
          </a:p>
        </p:txBody>
      </p:sp>
      <p:sp>
        <p:nvSpPr>
          <p:cNvPr id="14" name="Freeform 22">
            <a:extLst>
              <a:ext uri="{FF2B5EF4-FFF2-40B4-BE49-F238E27FC236}">
                <a16:creationId xmlns:a16="http://schemas.microsoft.com/office/drawing/2014/main" id="{F986E462-92B8-4E95-B79D-FDA91E0AC859}"/>
              </a:ext>
            </a:extLst>
          </p:cNvPr>
          <p:cNvSpPr/>
          <p:nvPr/>
        </p:nvSpPr>
        <p:spPr>
          <a:xfrm>
            <a:off x="1865092" y="4643334"/>
            <a:ext cx="1001387" cy="998884"/>
          </a:xfrm>
          <a:custGeom>
            <a:avLst/>
            <a:gdLst/>
            <a:ahLst/>
            <a:cxnLst/>
            <a:rect l="l" t="t" r="r" b="b"/>
            <a:pathLst>
              <a:path w="1335183" h="1331845">
                <a:moveTo>
                  <a:pt x="0" y="0"/>
                </a:moveTo>
                <a:lnTo>
                  <a:pt x="1335183" y="0"/>
                </a:lnTo>
                <a:lnTo>
                  <a:pt x="1335183" y="1331845"/>
                </a:lnTo>
                <a:lnTo>
                  <a:pt x="0" y="13318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2" name="Group 13">
            <a:extLst>
              <a:ext uri="{FF2B5EF4-FFF2-40B4-BE49-F238E27FC236}">
                <a16:creationId xmlns:a16="http://schemas.microsoft.com/office/drawing/2014/main" id="{1BFF6DEB-19A1-4FE8-8F4B-248E1EF7ECAE}"/>
              </a:ext>
            </a:extLst>
          </p:cNvPr>
          <p:cNvGrpSpPr/>
          <p:nvPr/>
        </p:nvGrpSpPr>
        <p:grpSpPr>
          <a:xfrm>
            <a:off x="2331149" y="4529990"/>
            <a:ext cx="14319497" cy="1340520"/>
            <a:chOff x="0" y="0"/>
            <a:chExt cx="19092663" cy="1787359"/>
          </a:xfrm>
        </p:grpSpPr>
        <p:grpSp>
          <p:nvGrpSpPr>
            <p:cNvPr id="23" name="Group 14">
              <a:extLst>
                <a:ext uri="{FF2B5EF4-FFF2-40B4-BE49-F238E27FC236}">
                  <a16:creationId xmlns:a16="http://schemas.microsoft.com/office/drawing/2014/main" id="{1B42D56D-C4B4-42AD-BEAB-67D09D488259}"/>
                </a:ext>
              </a:extLst>
            </p:cNvPr>
            <p:cNvGrpSpPr/>
            <p:nvPr/>
          </p:nvGrpSpPr>
          <p:grpSpPr>
            <a:xfrm>
              <a:off x="0" y="0"/>
              <a:ext cx="19092663" cy="1787359"/>
              <a:chOff x="0" y="0"/>
              <a:chExt cx="4633017" cy="433720"/>
            </a:xfrm>
          </p:grpSpPr>
          <p:sp>
            <p:nvSpPr>
              <p:cNvPr id="25" name="Freeform 15">
                <a:extLst>
                  <a:ext uri="{FF2B5EF4-FFF2-40B4-BE49-F238E27FC236}">
                    <a16:creationId xmlns:a16="http://schemas.microsoft.com/office/drawing/2014/main" id="{1EC74403-CC1A-45D6-9B58-0D651F9C2191}"/>
                  </a:ext>
                </a:extLst>
              </p:cNvPr>
              <p:cNvSpPr/>
              <p:nvPr/>
            </p:nvSpPr>
            <p:spPr>
              <a:xfrm>
                <a:off x="0" y="0"/>
                <a:ext cx="4633017" cy="433720"/>
              </a:xfrm>
              <a:custGeom>
                <a:avLst/>
                <a:gdLst/>
                <a:ahLst/>
                <a:cxnLst/>
                <a:rect l="l" t="t" r="r" b="b"/>
                <a:pathLst>
                  <a:path w="4633017" h="433720">
                    <a:moveTo>
                      <a:pt x="0" y="0"/>
                    </a:moveTo>
                    <a:lnTo>
                      <a:pt x="4633017" y="0"/>
                    </a:lnTo>
                    <a:lnTo>
                      <a:pt x="4633017" y="433720"/>
                    </a:lnTo>
                    <a:lnTo>
                      <a:pt x="0" y="433720"/>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26" name="TextBox 16">
                <a:extLst>
                  <a:ext uri="{FF2B5EF4-FFF2-40B4-BE49-F238E27FC236}">
                    <a16:creationId xmlns:a16="http://schemas.microsoft.com/office/drawing/2014/main" id="{FD042941-DBD2-42A1-B614-55A005578196}"/>
                  </a:ext>
                </a:extLst>
              </p:cNvPr>
              <p:cNvSpPr txBox="1"/>
              <p:nvPr/>
            </p:nvSpPr>
            <p:spPr>
              <a:xfrm>
                <a:off x="0" y="-47625"/>
                <a:ext cx="4633017" cy="481345"/>
              </a:xfrm>
              <a:prstGeom prst="rect">
                <a:avLst/>
              </a:prstGeom>
            </p:spPr>
            <p:txBody>
              <a:bodyPr lIns="50800" tIns="50800" rIns="50800" bIns="50800" rtlCol="0" anchor="ctr"/>
              <a:lstStyle/>
              <a:p>
                <a:pPr algn="ctr">
                  <a:lnSpc>
                    <a:spcPts val="2524"/>
                  </a:lnSpc>
                </a:pPr>
                <a:endParaRPr/>
              </a:p>
            </p:txBody>
          </p:sp>
        </p:grpSp>
        <p:sp>
          <p:nvSpPr>
            <p:cNvPr id="24" name="TextBox 17">
              <a:extLst>
                <a:ext uri="{FF2B5EF4-FFF2-40B4-BE49-F238E27FC236}">
                  <a16:creationId xmlns:a16="http://schemas.microsoft.com/office/drawing/2014/main" id="{FC43B94D-F8E0-4B14-B16F-0E7C4F51C3BB}"/>
                </a:ext>
              </a:extLst>
            </p:cNvPr>
            <p:cNvSpPr txBox="1"/>
            <p:nvPr/>
          </p:nvSpPr>
          <p:spPr>
            <a:xfrm>
              <a:off x="688963" y="316314"/>
              <a:ext cx="17714737" cy="1310959"/>
            </a:xfrm>
            <a:prstGeom prst="rect">
              <a:avLst/>
            </a:prstGeom>
          </p:spPr>
          <p:txBody>
            <a:bodyPr lIns="0" tIns="0" rIns="0" bIns="0" rtlCol="0" anchor="t">
              <a:spAutoFit/>
            </a:bodyPr>
            <a:lstStyle/>
            <a:p>
              <a:pPr algn="ctr">
                <a:lnSpc>
                  <a:spcPts val="7301"/>
                </a:lnSpc>
              </a:pPr>
              <a:r>
                <a:rPr lang="en-US" sz="6349" dirty="0">
                  <a:solidFill>
                    <a:srgbClr val="FFFFFF"/>
                  </a:solidFill>
                  <a:latin typeface="Helios Extended Bold"/>
                </a:rPr>
                <a:t>Project X application</a:t>
              </a:r>
            </a:p>
          </p:txBody>
        </p:sp>
      </p:grpSp>
      <p:sp>
        <p:nvSpPr>
          <p:cNvPr id="27" name="Freeform 10">
            <a:extLst>
              <a:ext uri="{FF2B5EF4-FFF2-40B4-BE49-F238E27FC236}">
                <a16:creationId xmlns:a16="http://schemas.microsoft.com/office/drawing/2014/main" id="{FAFD5EAA-83C0-4747-8564-A6C13B69C579}"/>
              </a:ext>
            </a:extLst>
          </p:cNvPr>
          <p:cNvSpPr/>
          <p:nvPr/>
        </p:nvSpPr>
        <p:spPr>
          <a:xfrm>
            <a:off x="15348197" y="913531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7">
              <a:extLst>
                <a:ext uri="{96DAC541-7B7A-43D3-8B79-37D633B846F1}">
                  <asvg:svgBlip xmlns:asvg="http://schemas.microsoft.com/office/drawing/2016/SVG/main" r:embed="rId8"/>
                </a:ext>
              </a:extLst>
            </a:blip>
            <a:stretch>
              <a:fillRect b="-657599"/>
            </a:stretch>
          </a:blipFill>
        </p:spPr>
        <p:txBody>
          <a:bodyPr/>
          <a:lstStyle/>
          <a:p>
            <a:endParaRPr lang="en-US"/>
          </a:p>
        </p:txBody>
      </p:sp>
      <p:sp>
        <p:nvSpPr>
          <p:cNvPr id="28" name="Freeform 11">
            <a:extLst>
              <a:ext uri="{FF2B5EF4-FFF2-40B4-BE49-F238E27FC236}">
                <a16:creationId xmlns:a16="http://schemas.microsoft.com/office/drawing/2014/main" id="{DC505894-909A-450B-86F5-68B1857046BA}"/>
              </a:ext>
            </a:extLst>
          </p:cNvPr>
          <p:cNvSpPr/>
          <p:nvPr/>
        </p:nvSpPr>
        <p:spPr>
          <a:xfrm flipH="1">
            <a:off x="1028700" y="9135317"/>
            <a:ext cx="2674172" cy="243067"/>
          </a:xfrm>
          <a:custGeom>
            <a:avLst/>
            <a:gdLst/>
            <a:ahLst/>
            <a:cxnLst/>
            <a:rect l="l" t="t" r="r" b="b"/>
            <a:pathLst>
              <a:path w="2674172" h="243067">
                <a:moveTo>
                  <a:pt x="2674172" y="0"/>
                </a:moveTo>
                <a:lnTo>
                  <a:pt x="0" y="0"/>
                </a:lnTo>
                <a:lnTo>
                  <a:pt x="0" y="243068"/>
                </a:lnTo>
                <a:lnTo>
                  <a:pt x="2674172" y="243068"/>
                </a:lnTo>
                <a:lnTo>
                  <a:pt x="2674172" y="0"/>
                </a:lnTo>
                <a:close/>
              </a:path>
            </a:pathLst>
          </a:custGeom>
          <a:blipFill>
            <a:blip r:embed="rId9">
              <a:extLst>
                <a:ext uri="{96DAC541-7B7A-43D3-8B79-37D633B846F1}">
                  <asvg:svgBlip xmlns:asvg="http://schemas.microsoft.com/office/drawing/2016/SVG/main" r:embed="rId10"/>
                </a:ext>
              </a:extLst>
            </a:blip>
            <a:stretch>
              <a:fillRect l="-15993" r="-7350" b="-746431"/>
            </a:stretch>
          </a:blipFill>
        </p:spPr>
        <p:txBody>
          <a:bodyPr/>
          <a:lstStyle/>
          <a:p>
            <a:endParaRPr lang="en-US"/>
          </a:p>
        </p:txBody>
      </p:sp>
      <p:sp>
        <p:nvSpPr>
          <p:cNvPr id="29" name="AutoShape 12">
            <a:extLst>
              <a:ext uri="{FF2B5EF4-FFF2-40B4-BE49-F238E27FC236}">
                <a16:creationId xmlns:a16="http://schemas.microsoft.com/office/drawing/2014/main" id="{C6ED32C4-7C63-4BD7-B7A4-6D17ECFA61FA}"/>
              </a:ext>
            </a:extLst>
          </p:cNvPr>
          <p:cNvSpPr/>
          <p:nvPr/>
        </p:nvSpPr>
        <p:spPr>
          <a:xfrm>
            <a:off x="5897880" y="9248643"/>
            <a:ext cx="649224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0" name="Group 6">
            <a:extLst>
              <a:ext uri="{FF2B5EF4-FFF2-40B4-BE49-F238E27FC236}">
                <a16:creationId xmlns:a16="http://schemas.microsoft.com/office/drawing/2014/main" id="{E210926C-7281-4A54-B199-7164EF046FD5}"/>
              </a:ext>
            </a:extLst>
          </p:cNvPr>
          <p:cNvGrpSpPr/>
          <p:nvPr/>
        </p:nvGrpSpPr>
        <p:grpSpPr>
          <a:xfrm>
            <a:off x="1028700" y="907166"/>
            <a:ext cx="16230600" cy="243067"/>
            <a:chOff x="0" y="0"/>
            <a:chExt cx="21640800" cy="324090"/>
          </a:xfrm>
        </p:grpSpPr>
        <p:sp>
          <p:nvSpPr>
            <p:cNvPr id="31" name="Freeform 7">
              <a:extLst>
                <a:ext uri="{FF2B5EF4-FFF2-40B4-BE49-F238E27FC236}">
                  <a16:creationId xmlns:a16="http://schemas.microsoft.com/office/drawing/2014/main" id="{7083183F-F02F-48E7-8DF7-02BE56A42C35}"/>
                </a:ext>
              </a:extLst>
            </p:cNvPr>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7">
                <a:extLst>
                  <a:ext uri="{96DAC541-7B7A-43D3-8B79-37D633B846F1}">
                    <asvg:svgBlip xmlns:asvg="http://schemas.microsoft.com/office/drawing/2016/SVG/main" r:embed="rId8"/>
                  </a:ext>
                </a:extLst>
              </a:blip>
              <a:stretch>
                <a:fillRect b="-657599"/>
              </a:stretch>
            </a:blipFill>
          </p:spPr>
          <p:txBody>
            <a:bodyPr/>
            <a:lstStyle/>
            <a:p>
              <a:endParaRPr lang="en-US"/>
            </a:p>
          </p:txBody>
        </p:sp>
        <p:sp>
          <p:nvSpPr>
            <p:cNvPr id="32" name="Freeform 8">
              <a:extLst>
                <a:ext uri="{FF2B5EF4-FFF2-40B4-BE49-F238E27FC236}">
                  <a16:creationId xmlns:a16="http://schemas.microsoft.com/office/drawing/2014/main" id="{3A5D5A90-482D-4906-BBB6-A0F8D00D71E7}"/>
                </a:ext>
              </a:extLst>
            </p:cNvPr>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9">
                <a:extLst>
                  <a:ext uri="{96DAC541-7B7A-43D3-8B79-37D633B846F1}">
                    <asvg:svgBlip xmlns:asvg="http://schemas.microsoft.com/office/drawing/2016/SVG/main" r:embed="rId10"/>
                  </a:ext>
                </a:extLst>
              </a:blip>
              <a:stretch>
                <a:fillRect l="-15993" r="-7350" b="-746431"/>
              </a:stretch>
            </a:blipFill>
          </p:spPr>
          <p:txBody>
            <a:bodyPr/>
            <a:lstStyle/>
            <a:p>
              <a:endParaRPr lang="en-US"/>
            </a:p>
          </p:txBody>
        </p:sp>
        <p:sp>
          <p:nvSpPr>
            <p:cNvPr id="33" name="AutoShape 9">
              <a:extLst>
                <a:ext uri="{FF2B5EF4-FFF2-40B4-BE49-F238E27FC236}">
                  <a16:creationId xmlns:a16="http://schemas.microsoft.com/office/drawing/2014/main" id="{FF2C0C9C-F02C-4D6D-B9C0-B45A03BC59DE}"/>
                </a:ext>
              </a:extLst>
            </p:cNvPr>
            <p:cNvSpPr/>
            <p:nvPr/>
          </p:nvSpPr>
          <p:spPr>
            <a:xfrm>
              <a:off x="6492240" y="155695"/>
              <a:ext cx="8656320"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34" name="Freeform 24">
            <a:extLst>
              <a:ext uri="{FF2B5EF4-FFF2-40B4-BE49-F238E27FC236}">
                <a16:creationId xmlns:a16="http://schemas.microsoft.com/office/drawing/2014/main" id="{9531A67F-85CF-41DC-A66B-52FF59D5E416}"/>
              </a:ext>
            </a:extLst>
          </p:cNvPr>
          <p:cNvSpPr/>
          <p:nvPr/>
        </p:nvSpPr>
        <p:spPr>
          <a:xfrm>
            <a:off x="7877229" y="-2821864"/>
            <a:ext cx="3518508" cy="3082104"/>
          </a:xfrm>
          <a:custGeom>
            <a:avLst/>
            <a:gdLst/>
            <a:ahLst/>
            <a:cxnLst/>
            <a:rect l="l" t="t" r="r" b="b"/>
            <a:pathLst>
              <a:path w="3518508" h="3082104">
                <a:moveTo>
                  <a:pt x="0" y="0"/>
                </a:moveTo>
                <a:lnTo>
                  <a:pt x="3518508" y="0"/>
                </a:lnTo>
                <a:lnTo>
                  <a:pt x="3518508" y="3082104"/>
                </a:lnTo>
                <a:lnTo>
                  <a:pt x="0" y="3082104"/>
                </a:lnTo>
                <a:lnTo>
                  <a:pt x="0" y="0"/>
                </a:lnTo>
                <a:close/>
              </a:path>
            </a:pathLst>
          </a:custGeom>
          <a:blipFill>
            <a:blip r:embed="rId11"/>
            <a:stretch>
              <a:fillRect/>
            </a:stretch>
          </a:blipFill>
        </p:spPr>
        <p:txBody>
          <a:bodyPr/>
          <a:lstStyle/>
          <a:p>
            <a:endParaRPr lang="en-US"/>
          </a:p>
        </p:txBody>
      </p:sp>
    </p:spTree>
    <p:extLst>
      <p:ext uri="{BB962C8B-B14F-4D97-AF65-F5344CB8AC3E}">
        <p14:creationId xmlns:p14="http://schemas.microsoft.com/office/powerpoint/2010/main" val="417718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6"/>
          <p:cNvGrpSpPr/>
          <p:nvPr/>
        </p:nvGrpSpPr>
        <p:grpSpPr>
          <a:xfrm>
            <a:off x="1028700" y="907166"/>
            <a:ext cx="16230600" cy="243067"/>
            <a:chOff x="0" y="0"/>
            <a:chExt cx="21640800" cy="324090"/>
          </a:xfrm>
        </p:grpSpPr>
        <p:sp>
          <p:nvSpPr>
            <p:cNvPr id="7" name="Freeform 7"/>
            <p:cNvSpPr/>
            <p:nvPr/>
          </p:nvSpPr>
          <p:spPr>
            <a:xfrm>
              <a:off x="0" y="9188"/>
              <a:ext cx="2548137" cy="314902"/>
            </a:xfrm>
            <a:custGeom>
              <a:avLst/>
              <a:gdLst/>
              <a:ahLst/>
              <a:cxnLst/>
              <a:rect l="l" t="t" r="r" b="b"/>
              <a:pathLst>
                <a:path w="2548137" h="314902">
                  <a:moveTo>
                    <a:pt x="0" y="0"/>
                  </a:moveTo>
                  <a:lnTo>
                    <a:pt x="2548137" y="0"/>
                  </a:lnTo>
                  <a:lnTo>
                    <a:pt x="2548137" y="314902"/>
                  </a:lnTo>
                  <a:lnTo>
                    <a:pt x="0" y="314902"/>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8" name="Freeform 8"/>
            <p:cNvSpPr/>
            <p:nvPr/>
          </p:nvSpPr>
          <p:spPr>
            <a:xfrm>
              <a:off x="18075238" y="0"/>
              <a:ext cx="3565562" cy="324090"/>
            </a:xfrm>
            <a:custGeom>
              <a:avLst/>
              <a:gdLst/>
              <a:ahLst/>
              <a:cxnLst/>
              <a:rect l="l" t="t" r="r" b="b"/>
              <a:pathLst>
                <a:path w="3565562" h="324090">
                  <a:moveTo>
                    <a:pt x="0" y="0"/>
                  </a:moveTo>
                  <a:lnTo>
                    <a:pt x="3565562" y="0"/>
                  </a:lnTo>
                  <a:lnTo>
                    <a:pt x="3565562" y="324090"/>
                  </a:lnTo>
                  <a:lnTo>
                    <a:pt x="0" y="324090"/>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grpSp>
      <p:sp>
        <p:nvSpPr>
          <p:cNvPr id="10" name="Freeform 10"/>
          <p:cNvSpPr/>
          <p:nvPr/>
        </p:nvSpPr>
        <p:spPr>
          <a:xfrm>
            <a:off x="15348197" y="9135317"/>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11" name="Freeform 11"/>
          <p:cNvSpPr/>
          <p:nvPr/>
        </p:nvSpPr>
        <p:spPr>
          <a:xfrm flipH="1">
            <a:off x="1028700" y="9135317"/>
            <a:ext cx="2674172" cy="243067"/>
          </a:xfrm>
          <a:custGeom>
            <a:avLst/>
            <a:gdLst/>
            <a:ahLst/>
            <a:cxnLst/>
            <a:rect l="l" t="t" r="r" b="b"/>
            <a:pathLst>
              <a:path w="2674172" h="243067">
                <a:moveTo>
                  <a:pt x="2674172" y="0"/>
                </a:moveTo>
                <a:lnTo>
                  <a:pt x="0" y="0"/>
                </a:lnTo>
                <a:lnTo>
                  <a:pt x="0" y="243068"/>
                </a:lnTo>
                <a:lnTo>
                  <a:pt x="2674172" y="243068"/>
                </a:lnTo>
                <a:lnTo>
                  <a:pt x="2674172"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12" name="AutoShape 12"/>
          <p:cNvSpPr/>
          <p:nvPr/>
        </p:nvSpPr>
        <p:spPr>
          <a:xfrm>
            <a:off x="5897880" y="9248643"/>
            <a:ext cx="649224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2304675" y="3464295"/>
            <a:ext cx="14319497" cy="1340520"/>
            <a:chOff x="0" y="0"/>
            <a:chExt cx="19092663" cy="1787359"/>
          </a:xfrm>
        </p:grpSpPr>
        <p:grpSp>
          <p:nvGrpSpPr>
            <p:cNvPr id="15" name="Group 15"/>
            <p:cNvGrpSpPr/>
            <p:nvPr/>
          </p:nvGrpSpPr>
          <p:grpSpPr>
            <a:xfrm>
              <a:off x="0" y="0"/>
              <a:ext cx="19092663" cy="1787359"/>
              <a:chOff x="0" y="0"/>
              <a:chExt cx="4633017" cy="433720"/>
            </a:xfrm>
          </p:grpSpPr>
          <p:sp>
            <p:nvSpPr>
              <p:cNvPr id="16" name="Freeform 16"/>
              <p:cNvSpPr/>
              <p:nvPr/>
            </p:nvSpPr>
            <p:spPr>
              <a:xfrm>
                <a:off x="0" y="0"/>
                <a:ext cx="4633017" cy="433720"/>
              </a:xfrm>
              <a:custGeom>
                <a:avLst/>
                <a:gdLst/>
                <a:ahLst/>
                <a:cxnLst/>
                <a:rect l="l" t="t" r="r" b="b"/>
                <a:pathLst>
                  <a:path w="4633017" h="433720">
                    <a:moveTo>
                      <a:pt x="0" y="0"/>
                    </a:moveTo>
                    <a:lnTo>
                      <a:pt x="4633017" y="0"/>
                    </a:lnTo>
                    <a:lnTo>
                      <a:pt x="4633017" y="433720"/>
                    </a:lnTo>
                    <a:lnTo>
                      <a:pt x="0" y="433720"/>
                    </a:lnTo>
                    <a:close/>
                  </a:path>
                </a:pathLst>
              </a:custGeom>
              <a:solidFill>
                <a:srgbClr val="000000">
                  <a:alpha val="0"/>
                </a:srgbClr>
              </a:solidFill>
              <a:ln w="9525" cap="sq">
                <a:solidFill>
                  <a:srgbClr val="FFFFFF"/>
                </a:solidFill>
                <a:prstDash val="solid"/>
                <a:miter/>
              </a:ln>
            </p:spPr>
            <p:txBody>
              <a:bodyPr/>
              <a:lstStyle/>
              <a:p>
                <a:endParaRPr lang="en-US"/>
              </a:p>
            </p:txBody>
          </p:sp>
          <p:sp>
            <p:nvSpPr>
              <p:cNvPr id="17" name="TextBox 17"/>
              <p:cNvSpPr txBox="1"/>
              <p:nvPr/>
            </p:nvSpPr>
            <p:spPr>
              <a:xfrm>
                <a:off x="0" y="-47625"/>
                <a:ext cx="4633017" cy="481345"/>
              </a:xfrm>
              <a:prstGeom prst="rect">
                <a:avLst/>
              </a:prstGeom>
            </p:spPr>
            <p:txBody>
              <a:bodyPr lIns="50800" tIns="50800" rIns="50800" bIns="50800" rtlCol="0" anchor="ctr"/>
              <a:lstStyle/>
              <a:p>
                <a:pPr algn="ctr">
                  <a:lnSpc>
                    <a:spcPts val="2524"/>
                  </a:lnSpc>
                </a:pPr>
                <a:endParaRPr/>
              </a:p>
            </p:txBody>
          </p:sp>
        </p:grpSp>
        <p:sp>
          <p:nvSpPr>
            <p:cNvPr id="18" name="TextBox 18"/>
            <p:cNvSpPr txBox="1"/>
            <p:nvPr/>
          </p:nvSpPr>
          <p:spPr>
            <a:xfrm>
              <a:off x="688963" y="316314"/>
              <a:ext cx="17714737" cy="1310959"/>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Project X application</a:t>
              </a:r>
            </a:p>
          </p:txBody>
        </p:sp>
      </p:grpSp>
      <p:grpSp>
        <p:nvGrpSpPr>
          <p:cNvPr id="19" name="Group 19"/>
          <p:cNvGrpSpPr/>
          <p:nvPr/>
        </p:nvGrpSpPr>
        <p:grpSpPr>
          <a:xfrm>
            <a:off x="1663828" y="3011563"/>
            <a:ext cx="2044763" cy="2044763"/>
            <a:chOff x="0" y="0"/>
            <a:chExt cx="2726351" cy="2726351"/>
          </a:xfrm>
        </p:grpSpPr>
        <p:grpSp>
          <p:nvGrpSpPr>
            <p:cNvPr id="20" name="Group 20"/>
            <p:cNvGrpSpPr/>
            <p:nvPr/>
          </p:nvGrpSpPr>
          <p:grpSpPr>
            <a:xfrm>
              <a:off x="0" y="0"/>
              <a:ext cx="2726351" cy="2726351"/>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695584" y="697253"/>
              <a:ext cx="1335183" cy="1331845"/>
            </a:xfrm>
            <a:custGeom>
              <a:avLst/>
              <a:gdLst/>
              <a:ahLst/>
              <a:cxnLst/>
              <a:rect l="l" t="t" r="r" b="b"/>
              <a:pathLst>
                <a:path w="1335183" h="1331845">
                  <a:moveTo>
                    <a:pt x="0" y="0"/>
                  </a:moveTo>
                  <a:lnTo>
                    <a:pt x="1335183" y="0"/>
                  </a:lnTo>
                  <a:lnTo>
                    <a:pt x="1335183" y="1331845"/>
                  </a:lnTo>
                  <a:lnTo>
                    <a:pt x="0" y="1331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4" name="Freeform 24"/>
          <p:cNvSpPr/>
          <p:nvPr/>
        </p:nvSpPr>
        <p:spPr>
          <a:xfrm>
            <a:off x="7926248" y="39291"/>
            <a:ext cx="3518508" cy="3082104"/>
          </a:xfrm>
          <a:custGeom>
            <a:avLst/>
            <a:gdLst/>
            <a:ahLst/>
            <a:cxnLst/>
            <a:rect l="l" t="t" r="r" b="b"/>
            <a:pathLst>
              <a:path w="3518508" h="3082104">
                <a:moveTo>
                  <a:pt x="0" y="0"/>
                </a:moveTo>
                <a:lnTo>
                  <a:pt x="3518508" y="0"/>
                </a:lnTo>
                <a:lnTo>
                  <a:pt x="3518508" y="3082104"/>
                </a:lnTo>
                <a:lnTo>
                  <a:pt x="0" y="3082104"/>
                </a:lnTo>
                <a:lnTo>
                  <a:pt x="0" y="0"/>
                </a:lnTo>
                <a:close/>
              </a:path>
            </a:pathLst>
          </a:custGeom>
          <a:blipFill>
            <a:blip r:embed="rId8"/>
            <a:stretch>
              <a:fillRect/>
            </a:stretch>
          </a:blipFill>
        </p:spPr>
        <p:txBody>
          <a:bodyPr/>
          <a:lstStyle/>
          <a:p>
            <a:endParaRPr lang="en-US"/>
          </a:p>
        </p:txBody>
      </p:sp>
      <p:sp>
        <p:nvSpPr>
          <p:cNvPr id="25" name="TextBox 25"/>
          <p:cNvSpPr txBox="1"/>
          <p:nvPr/>
        </p:nvSpPr>
        <p:spPr>
          <a:xfrm>
            <a:off x="24086467" y="6328801"/>
            <a:ext cx="1904996" cy="1759464"/>
          </a:xfrm>
          <a:prstGeom prst="rect">
            <a:avLst/>
          </a:prstGeom>
        </p:spPr>
        <p:txBody>
          <a:bodyPr lIns="0" tIns="0" rIns="0" bIns="0" rtlCol="0" anchor="t">
            <a:spAutoFit/>
          </a:bodyPr>
          <a:lstStyle/>
          <a:p>
            <a:pPr>
              <a:lnSpc>
                <a:spcPts val="1968"/>
              </a:lnSpc>
            </a:pPr>
            <a:r>
              <a:rPr lang="en-US" sz="2186" dirty="0">
                <a:solidFill>
                  <a:srgbClr val="FFFFFF"/>
                </a:solidFill>
                <a:latin typeface="Lekton"/>
              </a:rPr>
              <a:t>443850313</a:t>
            </a:r>
          </a:p>
          <a:p>
            <a:pPr>
              <a:lnSpc>
                <a:spcPts val="1968"/>
              </a:lnSpc>
            </a:pPr>
            <a:endParaRPr lang="en-US" sz="2186" dirty="0">
              <a:solidFill>
                <a:srgbClr val="FFFFFF"/>
              </a:solidFill>
              <a:latin typeface="Lekton"/>
            </a:endParaRPr>
          </a:p>
          <a:p>
            <a:pPr algn="just">
              <a:lnSpc>
                <a:spcPts val="1968"/>
              </a:lnSpc>
            </a:pPr>
            <a:r>
              <a:rPr lang="en-US" sz="2186" dirty="0">
                <a:solidFill>
                  <a:srgbClr val="FFFFFF"/>
                </a:solidFill>
                <a:latin typeface="Lekton"/>
              </a:rPr>
              <a:t>443850326</a:t>
            </a:r>
          </a:p>
          <a:p>
            <a:pPr>
              <a:lnSpc>
                <a:spcPts val="1968"/>
              </a:lnSpc>
            </a:pPr>
            <a:endParaRPr lang="en-US" sz="2186" dirty="0">
              <a:solidFill>
                <a:srgbClr val="FFFFFF"/>
              </a:solidFill>
              <a:latin typeface="Lekton"/>
            </a:endParaRPr>
          </a:p>
          <a:p>
            <a:pPr>
              <a:lnSpc>
                <a:spcPts val="1968"/>
              </a:lnSpc>
            </a:pPr>
            <a:r>
              <a:rPr lang="en-US" sz="2186" dirty="0">
                <a:solidFill>
                  <a:srgbClr val="FFFFFF"/>
                </a:solidFill>
                <a:latin typeface="Lekton"/>
              </a:rPr>
              <a:t>443850234</a:t>
            </a:r>
          </a:p>
          <a:p>
            <a:pPr>
              <a:lnSpc>
                <a:spcPts val="1968"/>
              </a:lnSpc>
            </a:pPr>
            <a:endParaRPr lang="en-US" sz="2186" dirty="0">
              <a:solidFill>
                <a:srgbClr val="FFFFFF"/>
              </a:solidFill>
              <a:latin typeface="Lekton"/>
            </a:endParaRPr>
          </a:p>
          <a:p>
            <a:pPr marL="0" lvl="0" indent="0">
              <a:lnSpc>
                <a:spcPts val="1968"/>
              </a:lnSpc>
            </a:pPr>
            <a:r>
              <a:rPr lang="en-US" sz="2186" dirty="0">
                <a:solidFill>
                  <a:srgbClr val="FFFFFF"/>
                </a:solidFill>
                <a:latin typeface="Lekton"/>
              </a:rPr>
              <a:t>443850295</a:t>
            </a:r>
          </a:p>
        </p:txBody>
      </p:sp>
      <p:sp>
        <p:nvSpPr>
          <p:cNvPr id="26" name="TextBox 26"/>
          <p:cNvSpPr txBox="1"/>
          <p:nvPr/>
        </p:nvSpPr>
        <p:spPr>
          <a:xfrm>
            <a:off x="19175733" y="6206713"/>
            <a:ext cx="4840833" cy="1878841"/>
          </a:xfrm>
          <a:prstGeom prst="rect">
            <a:avLst/>
          </a:prstGeom>
        </p:spPr>
        <p:txBody>
          <a:bodyPr lIns="0" tIns="0" rIns="0" bIns="0" rtlCol="0" anchor="t">
            <a:spAutoFit/>
          </a:bodyPr>
          <a:lstStyle/>
          <a:p>
            <a:pPr>
              <a:lnSpc>
                <a:spcPts val="3805"/>
              </a:lnSpc>
            </a:pPr>
            <a:r>
              <a:rPr lang="en-US" sz="2186" dirty="0" err="1">
                <a:solidFill>
                  <a:srgbClr val="FFFFFF"/>
                </a:solidFill>
                <a:latin typeface="Lekton"/>
              </a:rPr>
              <a:t>Alanoud</a:t>
            </a:r>
            <a:r>
              <a:rPr lang="en-US" sz="2186" dirty="0">
                <a:solidFill>
                  <a:srgbClr val="FFFFFF"/>
                </a:solidFill>
                <a:latin typeface="Lekton"/>
              </a:rPr>
              <a:t> Abdullah Saad Al-sager</a:t>
            </a:r>
          </a:p>
          <a:p>
            <a:pPr>
              <a:lnSpc>
                <a:spcPts val="3805"/>
              </a:lnSpc>
            </a:pPr>
            <a:r>
              <a:rPr lang="en-US" sz="2186" dirty="0">
                <a:solidFill>
                  <a:srgbClr val="FFFFFF"/>
                </a:solidFill>
                <a:latin typeface="Lekton"/>
              </a:rPr>
              <a:t>Taghreed Saeed Saad </a:t>
            </a:r>
            <a:r>
              <a:rPr lang="en-US" sz="2186" dirty="0" err="1">
                <a:solidFill>
                  <a:srgbClr val="FFFFFF"/>
                </a:solidFill>
                <a:latin typeface="Lekton"/>
              </a:rPr>
              <a:t>Alzuayr</a:t>
            </a:r>
            <a:endParaRPr lang="en-US" sz="2186" dirty="0">
              <a:solidFill>
                <a:srgbClr val="FFFFFF"/>
              </a:solidFill>
              <a:latin typeface="Lekton"/>
            </a:endParaRPr>
          </a:p>
          <a:p>
            <a:pPr>
              <a:lnSpc>
                <a:spcPts val="3805"/>
              </a:lnSpc>
            </a:pPr>
            <a:r>
              <a:rPr lang="en-US" sz="2186" dirty="0">
                <a:solidFill>
                  <a:srgbClr val="FFFFFF"/>
                </a:solidFill>
                <a:latin typeface="Lekton"/>
              </a:rPr>
              <a:t>Bushra </a:t>
            </a:r>
            <a:r>
              <a:rPr lang="en-US" sz="2186" dirty="0" err="1">
                <a:solidFill>
                  <a:srgbClr val="FFFFFF"/>
                </a:solidFill>
                <a:latin typeface="Lekton"/>
              </a:rPr>
              <a:t>Murdhi</a:t>
            </a:r>
            <a:r>
              <a:rPr lang="en-US" sz="2186" dirty="0">
                <a:solidFill>
                  <a:srgbClr val="FFFFFF"/>
                </a:solidFill>
                <a:latin typeface="Lekton"/>
              </a:rPr>
              <a:t> Mohammed </a:t>
            </a:r>
            <a:r>
              <a:rPr lang="en-US" sz="2186" dirty="0" err="1">
                <a:solidFill>
                  <a:srgbClr val="FFFFFF"/>
                </a:solidFill>
                <a:latin typeface="Lekton"/>
              </a:rPr>
              <a:t>Alhabshan</a:t>
            </a:r>
            <a:endParaRPr lang="en-US" sz="2186" dirty="0">
              <a:solidFill>
                <a:srgbClr val="FFFFFF"/>
              </a:solidFill>
              <a:latin typeface="Lekton"/>
            </a:endParaRPr>
          </a:p>
          <a:p>
            <a:pPr marL="0" lvl="0" indent="0">
              <a:lnSpc>
                <a:spcPts val="3805"/>
              </a:lnSpc>
            </a:pPr>
            <a:r>
              <a:rPr lang="en-US" sz="2186" dirty="0" err="1">
                <a:solidFill>
                  <a:srgbClr val="FFFFFF"/>
                </a:solidFill>
                <a:latin typeface="Lekton"/>
              </a:rPr>
              <a:t>Shikhah</a:t>
            </a:r>
            <a:r>
              <a:rPr lang="en-US" sz="2186" dirty="0">
                <a:solidFill>
                  <a:srgbClr val="FFFFFF"/>
                </a:solidFill>
                <a:latin typeface="Lekton"/>
              </a:rPr>
              <a:t> Saud Abdullah </a:t>
            </a:r>
            <a:r>
              <a:rPr lang="en-US" sz="2186" dirty="0" err="1">
                <a:solidFill>
                  <a:srgbClr val="FFFFFF"/>
                </a:solidFill>
                <a:latin typeface="Lekton"/>
              </a:rPr>
              <a:t>Alrashoud</a:t>
            </a:r>
            <a:endParaRPr lang="en-US" sz="2186" dirty="0">
              <a:solidFill>
                <a:srgbClr val="FFFFFF"/>
              </a:solidFill>
              <a:latin typeface="Lekton"/>
            </a:endParaRPr>
          </a:p>
        </p:txBody>
      </p:sp>
      <p:sp>
        <p:nvSpPr>
          <p:cNvPr id="27" name="TextBox 27"/>
          <p:cNvSpPr txBox="1"/>
          <p:nvPr/>
        </p:nvSpPr>
        <p:spPr>
          <a:xfrm>
            <a:off x="18188384" y="5812186"/>
            <a:ext cx="367177" cy="2254690"/>
          </a:xfrm>
          <a:prstGeom prst="rect">
            <a:avLst/>
          </a:prstGeom>
        </p:spPr>
        <p:txBody>
          <a:bodyPr lIns="0" tIns="0" rIns="0" bIns="0" rtlCol="0" anchor="t">
            <a:spAutoFit/>
          </a:bodyPr>
          <a:lstStyle/>
          <a:p>
            <a:pPr algn="ctr">
              <a:lnSpc>
                <a:spcPts val="1968"/>
              </a:lnSpc>
            </a:pPr>
            <a:r>
              <a:rPr lang="en-US" sz="2186" dirty="0">
                <a:solidFill>
                  <a:srgbClr val="FFFFFF"/>
                </a:solidFill>
                <a:latin typeface="Lekton"/>
              </a:rPr>
              <a:t>N</a:t>
            </a:r>
          </a:p>
          <a:p>
            <a:pPr algn="ctr">
              <a:lnSpc>
                <a:spcPts val="1968"/>
              </a:lnSpc>
            </a:pPr>
            <a:endParaRPr lang="en-US" sz="2186" dirty="0">
              <a:solidFill>
                <a:srgbClr val="FFFFFF"/>
              </a:solidFill>
              <a:latin typeface="Lekton"/>
            </a:endParaRPr>
          </a:p>
          <a:p>
            <a:pPr algn="ctr">
              <a:lnSpc>
                <a:spcPts val="1968"/>
              </a:lnSpc>
            </a:pPr>
            <a:r>
              <a:rPr lang="en-US" sz="2186" dirty="0">
                <a:solidFill>
                  <a:srgbClr val="FFFFFF"/>
                </a:solidFill>
                <a:latin typeface="Lekton"/>
              </a:rPr>
              <a:t>1</a:t>
            </a:r>
          </a:p>
          <a:p>
            <a:pPr algn="ctr">
              <a:lnSpc>
                <a:spcPts val="1968"/>
              </a:lnSpc>
            </a:pPr>
            <a:endParaRPr lang="en-US" sz="2186" dirty="0">
              <a:solidFill>
                <a:srgbClr val="FFFFFF"/>
              </a:solidFill>
              <a:latin typeface="Lekton"/>
            </a:endParaRPr>
          </a:p>
          <a:p>
            <a:pPr algn="ctr">
              <a:lnSpc>
                <a:spcPts val="1968"/>
              </a:lnSpc>
            </a:pPr>
            <a:r>
              <a:rPr lang="en-US" sz="2186" dirty="0">
                <a:solidFill>
                  <a:srgbClr val="FFFFFF"/>
                </a:solidFill>
                <a:latin typeface="Lekton"/>
              </a:rPr>
              <a:t>2</a:t>
            </a:r>
          </a:p>
          <a:p>
            <a:pPr algn="ctr">
              <a:lnSpc>
                <a:spcPts val="1968"/>
              </a:lnSpc>
            </a:pPr>
            <a:endParaRPr lang="en-US" sz="2186" dirty="0">
              <a:solidFill>
                <a:srgbClr val="FFFFFF"/>
              </a:solidFill>
              <a:latin typeface="Lekton"/>
            </a:endParaRPr>
          </a:p>
          <a:p>
            <a:pPr algn="ctr">
              <a:lnSpc>
                <a:spcPts val="1968"/>
              </a:lnSpc>
            </a:pPr>
            <a:r>
              <a:rPr lang="en-US" sz="2186" dirty="0">
                <a:solidFill>
                  <a:srgbClr val="FFFFFF"/>
                </a:solidFill>
                <a:latin typeface="Lekton"/>
              </a:rPr>
              <a:t>3</a:t>
            </a:r>
          </a:p>
          <a:p>
            <a:pPr algn="ctr">
              <a:lnSpc>
                <a:spcPts val="1968"/>
              </a:lnSpc>
            </a:pPr>
            <a:endParaRPr lang="en-US" sz="2186" dirty="0">
              <a:solidFill>
                <a:srgbClr val="FFFFFF"/>
              </a:solidFill>
              <a:latin typeface="Lekton"/>
            </a:endParaRPr>
          </a:p>
          <a:p>
            <a:pPr marL="0" lvl="0" indent="0" algn="ctr">
              <a:lnSpc>
                <a:spcPts val="1968"/>
              </a:lnSpc>
            </a:pPr>
            <a:r>
              <a:rPr lang="en-US" sz="2186" dirty="0">
                <a:solidFill>
                  <a:srgbClr val="FFFFFF"/>
                </a:solidFill>
                <a:latin typeface="Lekton"/>
              </a:rPr>
              <a:t>4</a:t>
            </a:r>
          </a:p>
        </p:txBody>
      </p:sp>
      <p:sp>
        <p:nvSpPr>
          <p:cNvPr id="28" name="TextBox 28"/>
          <p:cNvSpPr txBox="1"/>
          <p:nvPr/>
        </p:nvSpPr>
        <p:spPr>
          <a:xfrm>
            <a:off x="19126200" y="5829300"/>
            <a:ext cx="1904996" cy="273787"/>
          </a:xfrm>
          <a:prstGeom prst="rect">
            <a:avLst/>
          </a:prstGeom>
        </p:spPr>
        <p:txBody>
          <a:bodyPr lIns="0" tIns="0" rIns="0" bIns="0" rtlCol="0" anchor="t">
            <a:spAutoFit/>
          </a:bodyPr>
          <a:lstStyle/>
          <a:p>
            <a:pPr marL="0" lvl="0" indent="0">
              <a:lnSpc>
                <a:spcPts val="1968"/>
              </a:lnSpc>
            </a:pPr>
            <a:r>
              <a:rPr lang="en-US" sz="2000" dirty="0">
                <a:solidFill>
                  <a:srgbClr val="FFFFFF"/>
                </a:solidFill>
                <a:latin typeface="Lekton"/>
              </a:rPr>
              <a:t>Student Name</a:t>
            </a:r>
          </a:p>
        </p:txBody>
      </p:sp>
      <p:sp>
        <p:nvSpPr>
          <p:cNvPr id="29" name="TextBox 29"/>
          <p:cNvSpPr txBox="1"/>
          <p:nvPr/>
        </p:nvSpPr>
        <p:spPr>
          <a:xfrm>
            <a:off x="24028289" y="5833783"/>
            <a:ext cx="2464203" cy="269304"/>
          </a:xfrm>
          <a:prstGeom prst="rect">
            <a:avLst/>
          </a:prstGeom>
        </p:spPr>
        <p:txBody>
          <a:bodyPr lIns="0" tIns="0" rIns="0" bIns="0" rtlCol="0" anchor="t">
            <a:spAutoFit/>
          </a:bodyPr>
          <a:lstStyle/>
          <a:p>
            <a:pPr marL="0" lvl="0" indent="0">
              <a:lnSpc>
                <a:spcPts val="1968"/>
              </a:lnSpc>
            </a:pPr>
            <a:r>
              <a:rPr lang="en-US" sz="2000" dirty="0">
                <a:solidFill>
                  <a:srgbClr val="FFFFFF"/>
                </a:solidFill>
                <a:latin typeface="Lekton"/>
              </a:rPr>
              <a:t>Student Number</a:t>
            </a:r>
          </a:p>
        </p:txBody>
      </p:sp>
      <p:sp>
        <p:nvSpPr>
          <p:cNvPr id="30" name="TextBox 30"/>
          <p:cNvSpPr txBox="1"/>
          <p:nvPr/>
        </p:nvSpPr>
        <p:spPr>
          <a:xfrm>
            <a:off x="4699140" y="8485345"/>
            <a:ext cx="11636454" cy="450091"/>
          </a:xfrm>
          <a:prstGeom prst="rect">
            <a:avLst/>
          </a:prstGeom>
        </p:spPr>
        <p:txBody>
          <a:bodyPr lIns="0" tIns="0" rIns="0" bIns="0" rtlCol="0" anchor="t">
            <a:spAutoFit/>
          </a:bodyPr>
          <a:lstStyle/>
          <a:p>
            <a:pPr marL="0" lvl="0" indent="0">
              <a:lnSpc>
                <a:spcPts val="3805"/>
              </a:lnSpc>
            </a:pPr>
            <a:r>
              <a:rPr lang="en-US" sz="2186" dirty="0">
                <a:solidFill>
                  <a:srgbClr val="FFFFFF"/>
                </a:solidFill>
                <a:latin typeface="Lekton"/>
              </a:rPr>
              <a:t>Supervised by: Dr. Mohammed Saad Mohammed </a:t>
            </a:r>
            <a:r>
              <a:rPr lang="en-US" sz="2186" dirty="0" err="1">
                <a:solidFill>
                  <a:srgbClr val="FFFFFF"/>
                </a:solidFill>
                <a:latin typeface="Lekton"/>
              </a:rPr>
              <a:t>Asiri</a:t>
            </a:r>
            <a:r>
              <a:rPr lang="en-US" sz="2186" dirty="0">
                <a:solidFill>
                  <a:srgbClr val="FFFFFF"/>
                </a:solidFill>
                <a:latin typeface="Lekton"/>
              </a:rPr>
              <a:t>. Year: 2023.</a:t>
            </a:r>
          </a:p>
        </p:txBody>
      </p:sp>
      <p:sp>
        <p:nvSpPr>
          <p:cNvPr id="31" name="TextBox 31"/>
          <p:cNvSpPr txBox="1"/>
          <p:nvPr/>
        </p:nvSpPr>
        <p:spPr>
          <a:xfrm>
            <a:off x="1028700" y="1513650"/>
            <a:ext cx="6575905" cy="1074345"/>
          </a:xfrm>
          <a:prstGeom prst="rect">
            <a:avLst/>
          </a:prstGeom>
        </p:spPr>
        <p:txBody>
          <a:bodyPr lIns="0" tIns="0" rIns="0" bIns="0" rtlCol="0" anchor="t">
            <a:spAutoFit/>
          </a:bodyPr>
          <a:lstStyle/>
          <a:p>
            <a:pPr>
              <a:lnSpc>
                <a:spcPts val="1195"/>
              </a:lnSpc>
            </a:pPr>
            <a:r>
              <a:rPr lang="en-US" sz="1327">
                <a:solidFill>
                  <a:srgbClr val="FFFFFF"/>
                </a:solidFill>
                <a:latin typeface="Lekton"/>
              </a:rPr>
              <a:t>Kingdome of Saudi Arabia </a:t>
            </a:r>
          </a:p>
          <a:p>
            <a:pPr>
              <a:lnSpc>
                <a:spcPts val="1195"/>
              </a:lnSpc>
            </a:pPr>
            <a:endParaRPr lang="en-US" sz="1327">
              <a:solidFill>
                <a:srgbClr val="FFFFFF"/>
              </a:solidFill>
              <a:latin typeface="Lekton"/>
            </a:endParaRPr>
          </a:p>
          <a:p>
            <a:pPr>
              <a:lnSpc>
                <a:spcPts val="1195"/>
              </a:lnSpc>
            </a:pPr>
            <a:r>
              <a:rPr lang="en-US" sz="1327">
                <a:solidFill>
                  <a:srgbClr val="FFFFFF"/>
                </a:solidFill>
                <a:latin typeface="Lekton"/>
              </a:rPr>
              <a:t>Ministry of Education </a:t>
            </a:r>
          </a:p>
          <a:p>
            <a:pPr>
              <a:lnSpc>
                <a:spcPts val="1195"/>
              </a:lnSpc>
            </a:pPr>
            <a:endParaRPr lang="en-US" sz="1327">
              <a:solidFill>
                <a:srgbClr val="FFFFFF"/>
              </a:solidFill>
              <a:latin typeface="Lekton"/>
            </a:endParaRPr>
          </a:p>
          <a:p>
            <a:pPr>
              <a:lnSpc>
                <a:spcPts val="1195"/>
              </a:lnSpc>
            </a:pPr>
            <a:r>
              <a:rPr lang="en-US" sz="1327">
                <a:solidFill>
                  <a:srgbClr val="FFFFFF"/>
                </a:solidFill>
                <a:latin typeface="Lekton"/>
              </a:rPr>
              <a:t>Prince Sattam Bin Abdulaziz University College of Computer</a:t>
            </a:r>
          </a:p>
          <a:p>
            <a:pPr>
              <a:lnSpc>
                <a:spcPts val="1195"/>
              </a:lnSpc>
            </a:pPr>
            <a:endParaRPr lang="en-US" sz="1327">
              <a:solidFill>
                <a:srgbClr val="FFFFFF"/>
              </a:solidFill>
              <a:latin typeface="Lekton"/>
            </a:endParaRPr>
          </a:p>
          <a:p>
            <a:pPr marL="0" lvl="0" indent="0">
              <a:lnSpc>
                <a:spcPts val="1195"/>
              </a:lnSpc>
            </a:pPr>
            <a:r>
              <a:rPr lang="en-US" sz="1327">
                <a:solidFill>
                  <a:srgbClr val="FFFFFF"/>
                </a:solidFill>
                <a:latin typeface="Lekton"/>
              </a:rPr>
              <a:t>Engineering and Science</a:t>
            </a:r>
          </a:p>
        </p:txBody>
      </p:sp>
      <p:sp>
        <p:nvSpPr>
          <p:cNvPr id="32" name="TextBox 32"/>
          <p:cNvSpPr txBox="1"/>
          <p:nvPr/>
        </p:nvSpPr>
        <p:spPr>
          <a:xfrm>
            <a:off x="10485521" y="1546806"/>
            <a:ext cx="6575905" cy="1089786"/>
          </a:xfrm>
          <a:prstGeom prst="rect">
            <a:avLst/>
          </a:prstGeom>
        </p:spPr>
        <p:txBody>
          <a:bodyPr lIns="0" tIns="0" rIns="0" bIns="0" rtlCol="0" anchor="t">
            <a:spAutoFit/>
          </a:bodyPr>
          <a:lstStyle/>
          <a:p>
            <a:pPr algn="r" rtl="1">
              <a:lnSpc>
                <a:spcPts val="1195"/>
              </a:lnSpc>
            </a:pPr>
            <a:r>
              <a:rPr lang="en-US" sz="1327" dirty="0" err="1">
                <a:solidFill>
                  <a:srgbClr val="FFFFFF"/>
                </a:solidFill>
                <a:cs typeface="Tajawal"/>
              </a:rPr>
              <a:t>المملكة</a:t>
            </a:r>
            <a:r>
              <a:rPr lang="en-US" sz="1327" dirty="0">
                <a:solidFill>
                  <a:srgbClr val="FFFFFF"/>
                </a:solidFill>
                <a:cs typeface="Tajawal"/>
              </a:rPr>
              <a:t> </a:t>
            </a:r>
            <a:r>
              <a:rPr lang="en-US" sz="1327" dirty="0" err="1">
                <a:solidFill>
                  <a:srgbClr val="FFFFFF"/>
                </a:solidFill>
                <a:cs typeface="Tajawal"/>
              </a:rPr>
              <a:t>العربية</a:t>
            </a:r>
            <a:r>
              <a:rPr lang="en-US" sz="1327" dirty="0">
                <a:solidFill>
                  <a:srgbClr val="FFFFFF"/>
                </a:solidFill>
                <a:cs typeface="Tajawal"/>
              </a:rPr>
              <a:t> </a:t>
            </a:r>
            <a:r>
              <a:rPr lang="en-US" sz="1327" dirty="0" err="1">
                <a:solidFill>
                  <a:srgbClr val="FFFFFF"/>
                </a:solidFill>
                <a:cs typeface="Tajawal"/>
              </a:rPr>
              <a:t>السعودية</a:t>
            </a:r>
            <a:endParaRPr lang="en-US" sz="1327" dirty="0">
              <a:solidFill>
                <a:srgbClr val="FFFFFF"/>
              </a:solidFill>
              <a:cs typeface="Tajawal"/>
            </a:endParaRPr>
          </a:p>
          <a:p>
            <a:pPr algn="r" rtl="1">
              <a:lnSpc>
                <a:spcPts val="1195"/>
              </a:lnSpc>
            </a:pPr>
            <a:endParaRPr lang="en-US" sz="1327" dirty="0">
              <a:solidFill>
                <a:srgbClr val="FFFFFF"/>
              </a:solidFill>
              <a:cs typeface="Tajawal"/>
            </a:endParaRPr>
          </a:p>
          <a:p>
            <a:pPr algn="r" rtl="1">
              <a:lnSpc>
                <a:spcPts val="1195"/>
              </a:lnSpc>
            </a:pPr>
            <a:r>
              <a:rPr lang="en-US" sz="1327" dirty="0" err="1">
                <a:solidFill>
                  <a:srgbClr val="FFFFFF"/>
                </a:solidFill>
                <a:cs typeface="Tajawal"/>
              </a:rPr>
              <a:t>وزارة</a:t>
            </a:r>
            <a:r>
              <a:rPr lang="en-US" sz="1327" dirty="0">
                <a:solidFill>
                  <a:srgbClr val="FFFFFF"/>
                </a:solidFill>
                <a:cs typeface="Tajawal"/>
              </a:rPr>
              <a:t> </a:t>
            </a:r>
            <a:r>
              <a:rPr lang="en-US" sz="1327" dirty="0" err="1">
                <a:solidFill>
                  <a:srgbClr val="FFFFFF"/>
                </a:solidFill>
                <a:cs typeface="Tajawal"/>
              </a:rPr>
              <a:t>التعليم</a:t>
            </a:r>
            <a:endParaRPr lang="en-US" sz="1327" dirty="0">
              <a:solidFill>
                <a:srgbClr val="FFFFFF"/>
              </a:solidFill>
              <a:cs typeface="Tajawal"/>
            </a:endParaRPr>
          </a:p>
          <a:p>
            <a:pPr algn="r" rtl="1">
              <a:lnSpc>
                <a:spcPts val="1195"/>
              </a:lnSpc>
            </a:pPr>
            <a:endParaRPr lang="en-US" sz="1327" dirty="0">
              <a:solidFill>
                <a:srgbClr val="FFFFFF"/>
              </a:solidFill>
              <a:cs typeface="Tajawal"/>
            </a:endParaRPr>
          </a:p>
          <a:p>
            <a:pPr algn="r" rtl="1">
              <a:lnSpc>
                <a:spcPts val="1195"/>
              </a:lnSpc>
            </a:pPr>
            <a:r>
              <a:rPr lang="en-US" sz="1327" dirty="0" err="1">
                <a:solidFill>
                  <a:srgbClr val="FFFFFF"/>
                </a:solidFill>
                <a:cs typeface="Tajawal"/>
              </a:rPr>
              <a:t>جامعة</a:t>
            </a:r>
            <a:r>
              <a:rPr lang="en-US" sz="1327" dirty="0">
                <a:solidFill>
                  <a:srgbClr val="FFFFFF"/>
                </a:solidFill>
                <a:cs typeface="Tajawal"/>
              </a:rPr>
              <a:t> </a:t>
            </a:r>
            <a:r>
              <a:rPr lang="en-US" sz="1327" dirty="0" err="1">
                <a:solidFill>
                  <a:srgbClr val="FFFFFF"/>
                </a:solidFill>
                <a:cs typeface="Tajawal"/>
              </a:rPr>
              <a:t>الأمير</a:t>
            </a:r>
            <a:r>
              <a:rPr lang="en-US" sz="1327" dirty="0">
                <a:solidFill>
                  <a:srgbClr val="FFFFFF"/>
                </a:solidFill>
                <a:cs typeface="Tajawal"/>
              </a:rPr>
              <a:t> </a:t>
            </a:r>
            <a:r>
              <a:rPr lang="en-US" sz="1327" dirty="0" err="1">
                <a:solidFill>
                  <a:srgbClr val="FFFFFF"/>
                </a:solidFill>
                <a:cs typeface="Tajawal"/>
              </a:rPr>
              <a:t>سطام</a:t>
            </a:r>
            <a:r>
              <a:rPr lang="en-US" sz="1327" dirty="0">
                <a:solidFill>
                  <a:srgbClr val="FFFFFF"/>
                </a:solidFill>
                <a:cs typeface="Tajawal"/>
              </a:rPr>
              <a:t> </a:t>
            </a:r>
            <a:r>
              <a:rPr lang="en-US" sz="1327" dirty="0" err="1">
                <a:solidFill>
                  <a:srgbClr val="FFFFFF"/>
                </a:solidFill>
                <a:cs typeface="Tajawal"/>
              </a:rPr>
              <a:t>بن</a:t>
            </a:r>
            <a:r>
              <a:rPr lang="en-US" sz="1327" dirty="0">
                <a:solidFill>
                  <a:srgbClr val="FFFFFF"/>
                </a:solidFill>
                <a:cs typeface="Tajawal"/>
              </a:rPr>
              <a:t> </a:t>
            </a:r>
            <a:r>
              <a:rPr lang="en-US" sz="1327" dirty="0" err="1">
                <a:solidFill>
                  <a:srgbClr val="FFFFFF"/>
                </a:solidFill>
                <a:cs typeface="Tajawal"/>
              </a:rPr>
              <a:t>عبد</a:t>
            </a:r>
            <a:r>
              <a:rPr lang="en-US" sz="1327" dirty="0">
                <a:solidFill>
                  <a:srgbClr val="FFFFFF"/>
                </a:solidFill>
                <a:cs typeface="Tajawal"/>
              </a:rPr>
              <a:t> </a:t>
            </a:r>
            <a:r>
              <a:rPr lang="en-US" sz="1327" dirty="0" err="1">
                <a:solidFill>
                  <a:srgbClr val="FFFFFF"/>
                </a:solidFill>
                <a:cs typeface="Tajawal"/>
              </a:rPr>
              <a:t>العزيز</a:t>
            </a:r>
            <a:endParaRPr lang="en-US" sz="1327" dirty="0">
              <a:solidFill>
                <a:srgbClr val="FFFFFF"/>
              </a:solidFill>
              <a:cs typeface="Tajawal"/>
            </a:endParaRPr>
          </a:p>
          <a:p>
            <a:pPr algn="r" rtl="1">
              <a:lnSpc>
                <a:spcPts val="1195"/>
              </a:lnSpc>
            </a:pPr>
            <a:endParaRPr lang="en-US" sz="1327" dirty="0">
              <a:solidFill>
                <a:srgbClr val="FFFFFF"/>
              </a:solidFill>
              <a:cs typeface="Tajawal"/>
            </a:endParaRPr>
          </a:p>
          <a:p>
            <a:pPr marL="0" lvl="0" indent="0" algn="r" rtl="1">
              <a:lnSpc>
                <a:spcPts val="1195"/>
              </a:lnSpc>
            </a:pPr>
            <a:r>
              <a:rPr lang="en-US" sz="1327" dirty="0" err="1">
                <a:solidFill>
                  <a:srgbClr val="FFFFFF"/>
                </a:solidFill>
                <a:cs typeface="Tajawal"/>
              </a:rPr>
              <a:t>كلية</a:t>
            </a:r>
            <a:r>
              <a:rPr lang="en-US" sz="1327" dirty="0">
                <a:solidFill>
                  <a:srgbClr val="FFFFFF"/>
                </a:solidFill>
                <a:cs typeface="Tajawal"/>
              </a:rPr>
              <a:t> </a:t>
            </a:r>
            <a:r>
              <a:rPr lang="en-US" sz="1327" dirty="0" err="1">
                <a:solidFill>
                  <a:srgbClr val="FFFFFF"/>
                </a:solidFill>
                <a:cs typeface="Tajawal"/>
              </a:rPr>
              <a:t>هندسة</a:t>
            </a:r>
            <a:r>
              <a:rPr lang="en-US" sz="1327" dirty="0">
                <a:solidFill>
                  <a:srgbClr val="FFFFFF"/>
                </a:solidFill>
                <a:cs typeface="Tajawal"/>
              </a:rPr>
              <a:t> </a:t>
            </a:r>
            <a:r>
              <a:rPr lang="en-US" sz="1327" dirty="0" err="1">
                <a:solidFill>
                  <a:srgbClr val="FFFFFF"/>
                </a:solidFill>
                <a:cs typeface="Tajawal"/>
              </a:rPr>
              <a:t>وعلوم</a:t>
            </a:r>
            <a:r>
              <a:rPr lang="en-US" sz="1327" dirty="0">
                <a:solidFill>
                  <a:srgbClr val="FFFFFF"/>
                </a:solidFill>
                <a:cs typeface="Tajawal"/>
              </a:rPr>
              <a:t> </a:t>
            </a:r>
            <a:r>
              <a:rPr lang="en-US" sz="1327" dirty="0" err="1">
                <a:solidFill>
                  <a:srgbClr val="FFFFFF"/>
                </a:solidFill>
                <a:cs typeface="Tajawal"/>
              </a:rPr>
              <a:t>الحاسب</a:t>
            </a:r>
            <a:endParaRPr lang="en-US" sz="1327" dirty="0">
              <a:solidFill>
                <a:srgbClr val="FFFFFF"/>
              </a:solidFill>
              <a:cs typeface="Tajawal"/>
            </a:endParaRPr>
          </a:p>
        </p:txBody>
      </p:sp>
      <p:pic>
        <p:nvPicPr>
          <p:cNvPr id="33" name="صورة 32">
            <a:extLst>
              <a:ext uri="{FF2B5EF4-FFF2-40B4-BE49-F238E27FC236}">
                <a16:creationId xmlns:a16="http://schemas.microsoft.com/office/drawing/2014/main" id="{E8844B75-AC00-4C46-A34A-65FE41000B15}"/>
              </a:ext>
            </a:extLst>
          </p:cNvPr>
          <p:cNvPicPr>
            <a:picLocks noChangeAspect="1"/>
          </p:cNvPicPr>
          <p:nvPr/>
        </p:nvPicPr>
        <p:blipFill>
          <a:blip r:embed="rId9"/>
          <a:stretch>
            <a:fillRect/>
          </a:stretch>
        </p:blipFill>
        <p:spPr>
          <a:xfrm>
            <a:off x="5365409" y="5396346"/>
            <a:ext cx="8370533" cy="2633700"/>
          </a:xfrm>
          <a:prstGeom prst="rect">
            <a:avLst/>
          </a:prstGeom>
        </p:spPr>
      </p:pic>
      <p:graphicFrame>
        <p:nvGraphicFramePr>
          <p:cNvPr id="34" name="جدول 34">
            <a:extLst>
              <a:ext uri="{FF2B5EF4-FFF2-40B4-BE49-F238E27FC236}">
                <a16:creationId xmlns:a16="http://schemas.microsoft.com/office/drawing/2014/main" id="{AAC8C3A6-2E98-4A6D-BD23-441EC9C38DFF}"/>
              </a:ext>
            </a:extLst>
          </p:cNvPr>
          <p:cNvGraphicFramePr>
            <a:graphicFrameLocks noGrp="1"/>
          </p:cNvGraphicFramePr>
          <p:nvPr>
            <p:extLst>
              <p:ext uri="{D42A27DB-BD31-4B8C-83A1-F6EECF244321}">
                <p14:modId xmlns:p14="http://schemas.microsoft.com/office/powerpoint/2010/main" val="427573247"/>
              </p:ext>
            </p:extLst>
          </p:nvPr>
        </p:nvGraphicFramePr>
        <p:xfrm>
          <a:off x="5371709" y="5448076"/>
          <a:ext cx="8065167" cy="2524680"/>
        </p:xfrm>
        <a:graphic>
          <a:graphicData uri="http://schemas.openxmlformats.org/drawingml/2006/table">
            <a:tbl>
              <a:tblPr rtl="1" firstRow="1" bandRow="1">
                <a:tableStyleId>{5C22544A-7EE6-4342-B048-85BDC9FD1C3A}</a:tableStyleId>
              </a:tblPr>
              <a:tblGrid>
                <a:gridCol w="2379784">
                  <a:extLst>
                    <a:ext uri="{9D8B030D-6E8A-4147-A177-3AD203B41FA5}">
                      <a16:colId xmlns:a16="http://schemas.microsoft.com/office/drawing/2014/main" val="273492396"/>
                    </a:ext>
                  </a:extLst>
                </a:gridCol>
                <a:gridCol w="5058568">
                  <a:extLst>
                    <a:ext uri="{9D8B030D-6E8A-4147-A177-3AD203B41FA5}">
                      <a16:colId xmlns:a16="http://schemas.microsoft.com/office/drawing/2014/main" val="2984032130"/>
                    </a:ext>
                  </a:extLst>
                </a:gridCol>
                <a:gridCol w="626815">
                  <a:extLst>
                    <a:ext uri="{9D8B030D-6E8A-4147-A177-3AD203B41FA5}">
                      <a16:colId xmlns:a16="http://schemas.microsoft.com/office/drawing/2014/main" val="3173868229"/>
                    </a:ext>
                  </a:extLst>
                </a:gridCol>
              </a:tblGrid>
              <a:tr h="501502">
                <a:tc>
                  <a:txBody>
                    <a:bodyPr/>
                    <a:lstStyle/>
                    <a:p>
                      <a:pPr rtl="1"/>
                      <a:endParaRPr lang="ar-SA" dirty="0"/>
                    </a:p>
                  </a:txBody>
                  <a:tcPr>
                    <a:noFill/>
                  </a:tcPr>
                </a:tc>
                <a:tc>
                  <a:txBody>
                    <a:bodyPr/>
                    <a:lstStyle/>
                    <a:p>
                      <a:pPr rtl="1"/>
                      <a:endParaRPr lang="ar-SA" dirty="0"/>
                    </a:p>
                  </a:txBody>
                  <a:tcPr>
                    <a:noFill/>
                  </a:tcPr>
                </a:tc>
                <a:tc>
                  <a:txBody>
                    <a:bodyPr/>
                    <a:lstStyle/>
                    <a:p>
                      <a:pPr rtl="1"/>
                      <a:endParaRPr lang="ar-SA"/>
                    </a:p>
                  </a:txBody>
                  <a:tcPr>
                    <a:noFill/>
                  </a:tcPr>
                </a:tc>
                <a:extLst>
                  <a:ext uri="{0D108BD9-81ED-4DB2-BD59-A6C34878D82A}">
                    <a16:rowId xmlns:a16="http://schemas.microsoft.com/office/drawing/2014/main" val="357960077"/>
                  </a:ext>
                </a:extLst>
              </a:tr>
              <a:tr h="518672">
                <a:tc>
                  <a:txBody>
                    <a:bodyPr/>
                    <a:lstStyle/>
                    <a:p>
                      <a:pPr rtl="1"/>
                      <a:endParaRPr lang="ar-SA"/>
                    </a:p>
                  </a:txBody>
                  <a:tcPr>
                    <a:noFill/>
                  </a:tcPr>
                </a:tc>
                <a:tc>
                  <a:txBody>
                    <a:bodyPr/>
                    <a:lstStyle/>
                    <a:p>
                      <a:pPr rtl="1"/>
                      <a:endParaRPr lang="ar-SA"/>
                    </a:p>
                  </a:txBody>
                  <a:tcPr>
                    <a:noFill/>
                  </a:tcPr>
                </a:tc>
                <a:tc>
                  <a:txBody>
                    <a:bodyPr/>
                    <a:lstStyle/>
                    <a:p>
                      <a:pPr rtl="1"/>
                      <a:endParaRPr lang="ar-SA"/>
                    </a:p>
                  </a:txBody>
                  <a:tcPr>
                    <a:noFill/>
                  </a:tcPr>
                </a:tc>
                <a:extLst>
                  <a:ext uri="{0D108BD9-81ED-4DB2-BD59-A6C34878D82A}">
                    <a16:rowId xmlns:a16="http://schemas.microsoft.com/office/drawing/2014/main" val="1550802171"/>
                  </a:ext>
                </a:extLst>
              </a:tr>
              <a:tr h="501502">
                <a:tc>
                  <a:txBody>
                    <a:bodyPr/>
                    <a:lstStyle/>
                    <a:p>
                      <a:pPr rtl="1"/>
                      <a:endParaRPr lang="ar-SA"/>
                    </a:p>
                  </a:txBody>
                  <a:tcPr>
                    <a:noFill/>
                  </a:tcPr>
                </a:tc>
                <a:tc>
                  <a:txBody>
                    <a:bodyPr/>
                    <a:lstStyle/>
                    <a:p>
                      <a:pPr rtl="1"/>
                      <a:endParaRPr lang="ar-SA"/>
                    </a:p>
                  </a:txBody>
                  <a:tcPr>
                    <a:noFill/>
                  </a:tcPr>
                </a:tc>
                <a:tc>
                  <a:txBody>
                    <a:bodyPr/>
                    <a:lstStyle/>
                    <a:p>
                      <a:pPr rtl="1"/>
                      <a:endParaRPr lang="ar-SA"/>
                    </a:p>
                  </a:txBody>
                  <a:tcPr>
                    <a:noFill/>
                  </a:tcPr>
                </a:tc>
                <a:extLst>
                  <a:ext uri="{0D108BD9-81ED-4DB2-BD59-A6C34878D82A}">
                    <a16:rowId xmlns:a16="http://schemas.microsoft.com/office/drawing/2014/main" val="3191472562"/>
                  </a:ext>
                </a:extLst>
              </a:tr>
              <a:tr h="501502">
                <a:tc>
                  <a:txBody>
                    <a:bodyPr/>
                    <a:lstStyle/>
                    <a:p>
                      <a:pPr rtl="1"/>
                      <a:endParaRPr lang="ar-SA"/>
                    </a:p>
                  </a:txBody>
                  <a:tcPr>
                    <a:noFill/>
                  </a:tcPr>
                </a:tc>
                <a:tc>
                  <a:txBody>
                    <a:bodyPr/>
                    <a:lstStyle/>
                    <a:p>
                      <a:pPr rtl="1"/>
                      <a:endParaRPr lang="ar-SA"/>
                    </a:p>
                  </a:txBody>
                  <a:tcPr>
                    <a:noFill/>
                  </a:tcPr>
                </a:tc>
                <a:tc>
                  <a:txBody>
                    <a:bodyPr/>
                    <a:lstStyle/>
                    <a:p>
                      <a:pPr rtl="1"/>
                      <a:endParaRPr lang="ar-SA"/>
                    </a:p>
                  </a:txBody>
                  <a:tcPr>
                    <a:noFill/>
                  </a:tcPr>
                </a:tc>
                <a:extLst>
                  <a:ext uri="{0D108BD9-81ED-4DB2-BD59-A6C34878D82A}">
                    <a16:rowId xmlns:a16="http://schemas.microsoft.com/office/drawing/2014/main" val="4221441184"/>
                  </a:ext>
                </a:extLst>
              </a:tr>
              <a:tr h="501502">
                <a:tc>
                  <a:txBody>
                    <a:bodyPr/>
                    <a:lstStyle/>
                    <a:p>
                      <a:pPr rtl="1"/>
                      <a:endParaRPr lang="ar-SA"/>
                    </a:p>
                  </a:txBody>
                  <a:tcPr>
                    <a:noFill/>
                  </a:tcPr>
                </a:tc>
                <a:tc>
                  <a:txBody>
                    <a:bodyPr/>
                    <a:lstStyle/>
                    <a:p>
                      <a:pPr rtl="1"/>
                      <a:endParaRPr lang="ar-SA"/>
                    </a:p>
                  </a:txBody>
                  <a:tcPr>
                    <a:noFill/>
                  </a:tcPr>
                </a:tc>
                <a:tc>
                  <a:txBody>
                    <a:bodyPr/>
                    <a:lstStyle/>
                    <a:p>
                      <a:pPr rtl="1"/>
                      <a:endParaRPr lang="ar-SA" dirty="0"/>
                    </a:p>
                  </a:txBody>
                  <a:tcPr>
                    <a:noFill/>
                  </a:tcPr>
                </a:tc>
                <a:extLst>
                  <a:ext uri="{0D108BD9-81ED-4DB2-BD59-A6C34878D82A}">
                    <a16:rowId xmlns:a16="http://schemas.microsoft.com/office/drawing/2014/main" val="1247421770"/>
                  </a:ext>
                </a:extLst>
              </a:tr>
            </a:tbl>
          </a:graphicData>
        </a:graphic>
      </p:graphicFrame>
      <p:grpSp>
        <p:nvGrpSpPr>
          <p:cNvPr id="35" name="Group 18">
            <a:extLst>
              <a:ext uri="{FF2B5EF4-FFF2-40B4-BE49-F238E27FC236}">
                <a16:creationId xmlns:a16="http://schemas.microsoft.com/office/drawing/2014/main" id="{E0710C60-7930-4C80-91A1-84140E9C901F}"/>
              </a:ext>
            </a:extLst>
          </p:cNvPr>
          <p:cNvGrpSpPr/>
          <p:nvPr/>
        </p:nvGrpSpPr>
        <p:grpSpPr>
          <a:xfrm>
            <a:off x="-4698449" y="1444416"/>
            <a:ext cx="4964538" cy="8007320"/>
            <a:chOff x="0" y="0"/>
            <a:chExt cx="6619385" cy="10676427"/>
          </a:xfrm>
        </p:grpSpPr>
        <p:sp>
          <p:nvSpPr>
            <p:cNvPr id="36" name="Freeform 19">
              <a:extLst>
                <a:ext uri="{FF2B5EF4-FFF2-40B4-BE49-F238E27FC236}">
                  <a16:creationId xmlns:a16="http://schemas.microsoft.com/office/drawing/2014/main" id="{55FFB5CC-29EB-4EC2-A536-99AC4BC012E5}"/>
                </a:ext>
              </a:extLst>
            </p:cNvPr>
            <p:cNvSpPr/>
            <p:nvPr/>
          </p:nvSpPr>
          <p:spPr>
            <a:xfrm>
              <a:off x="1004905" y="314979"/>
              <a:ext cx="4609574" cy="9851908"/>
            </a:xfrm>
            <a:custGeom>
              <a:avLst/>
              <a:gdLst/>
              <a:ahLst/>
              <a:cxnLst/>
              <a:rect l="l" t="t" r="r" b="b"/>
              <a:pathLst>
                <a:path w="4609574" h="9851908">
                  <a:moveTo>
                    <a:pt x="0" y="0"/>
                  </a:moveTo>
                  <a:lnTo>
                    <a:pt x="4609574" y="0"/>
                  </a:lnTo>
                  <a:lnTo>
                    <a:pt x="4609574" y="9851908"/>
                  </a:lnTo>
                  <a:lnTo>
                    <a:pt x="0" y="9851908"/>
                  </a:lnTo>
                  <a:lnTo>
                    <a:pt x="0" y="0"/>
                  </a:lnTo>
                  <a:close/>
                </a:path>
              </a:pathLst>
            </a:custGeom>
            <a:blipFill>
              <a:blip r:embed="rId10"/>
              <a:stretch>
                <a:fillRect l="-1565" t="-1513" b="-1513"/>
              </a:stretch>
            </a:blipFill>
          </p:spPr>
          <p:txBody>
            <a:bodyPr/>
            <a:lstStyle/>
            <a:p>
              <a:endParaRPr lang="en-US"/>
            </a:p>
          </p:txBody>
        </p:sp>
        <p:sp>
          <p:nvSpPr>
            <p:cNvPr id="37" name="Freeform 20">
              <a:extLst>
                <a:ext uri="{FF2B5EF4-FFF2-40B4-BE49-F238E27FC236}">
                  <a16:creationId xmlns:a16="http://schemas.microsoft.com/office/drawing/2014/main" id="{E96BE1F5-D92A-4AB0-B8A1-1595174A7A8E}"/>
                </a:ext>
              </a:extLst>
            </p:cNvPr>
            <p:cNvSpPr/>
            <p:nvPr/>
          </p:nvSpPr>
          <p:spPr>
            <a:xfrm>
              <a:off x="0" y="0"/>
              <a:ext cx="6619385" cy="10676427"/>
            </a:xfrm>
            <a:custGeom>
              <a:avLst/>
              <a:gdLst/>
              <a:ahLst/>
              <a:cxnLst/>
              <a:rect l="l" t="t" r="r" b="b"/>
              <a:pathLst>
                <a:path w="6619385" h="10676427">
                  <a:moveTo>
                    <a:pt x="0" y="0"/>
                  </a:moveTo>
                  <a:lnTo>
                    <a:pt x="6619385" y="0"/>
                  </a:lnTo>
                  <a:lnTo>
                    <a:pt x="6619385" y="10676427"/>
                  </a:lnTo>
                  <a:lnTo>
                    <a:pt x="0" y="10676427"/>
                  </a:lnTo>
                  <a:lnTo>
                    <a:pt x="0" y="0"/>
                  </a:lnTo>
                  <a:close/>
                </a:path>
              </a:pathLst>
            </a:custGeom>
            <a:blipFill>
              <a:blip r:embed="rId11"/>
              <a:stretch>
                <a:fillRect/>
              </a:stretch>
            </a:blipFill>
          </p:spPr>
          <p:txBody>
            <a:bodyPr/>
            <a:lstStyle/>
            <a:p>
              <a:endParaRPr lang="en-US"/>
            </a:p>
          </p:txBody>
        </p:sp>
      </p:grpSp>
      <p:sp>
        <p:nvSpPr>
          <p:cNvPr id="38" name="Freeform 10">
            <a:extLst>
              <a:ext uri="{FF2B5EF4-FFF2-40B4-BE49-F238E27FC236}">
                <a16:creationId xmlns:a16="http://schemas.microsoft.com/office/drawing/2014/main" id="{B896BA78-65F4-4E3C-849D-939A9F3C22D0}"/>
              </a:ext>
            </a:extLst>
          </p:cNvPr>
          <p:cNvSpPr/>
          <p:nvPr/>
        </p:nvSpPr>
        <p:spPr>
          <a:xfrm>
            <a:off x="15901433" y="-2581481"/>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12"/>
            <a:stretch>
              <a:fillRect l="-25707" b="-357"/>
            </a:stretch>
          </a:blipFill>
        </p:spPr>
        <p:txBody>
          <a:bodyPr/>
          <a:lstStyle/>
          <a:p>
            <a:endParaRPr lang="en-US"/>
          </a:p>
        </p:txBody>
      </p:sp>
      <p:sp>
        <p:nvSpPr>
          <p:cNvPr id="39" name="Freeform 11">
            <a:extLst>
              <a:ext uri="{FF2B5EF4-FFF2-40B4-BE49-F238E27FC236}">
                <a16:creationId xmlns:a16="http://schemas.microsoft.com/office/drawing/2014/main" id="{7B40F593-347E-49C4-8CC3-455185702DFE}"/>
              </a:ext>
            </a:extLst>
          </p:cNvPr>
          <p:cNvSpPr/>
          <p:nvPr/>
        </p:nvSpPr>
        <p:spPr>
          <a:xfrm flipH="1" flipV="1">
            <a:off x="-7019094" y="8485345"/>
            <a:ext cx="11437935" cy="5287411"/>
          </a:xfrm>
          <a:custGeom>
            <a:avLst/>
            <a:gdLst/>
            <a:ahLst/>
            <a:cxnLst/>
            <a:rect l="l" t="t" r="r" b="b"/>
            <a:pathLst>
              <a:path w="11437935" h="5287411">
                <a:moveTo>
                  <a:pt x="11437935" y="5287411"/>
                </a:moveTo>
                <a:lnTo>
                  <a:pt x="0" y="5287411"/>
                </a:lnTo>
                <a:lnTo>
                  <a:pt x="0" y="0"/>
                </a:lnTo>
                <a:lnTo>
                  <a:pt x="11437935" y="0"/>
                </a:lnTo>
                <a:lnTo>
                  <a:pt x="11437935" y="5287411"/>
                </a:lnTo>
                <a:close/>
              </a:path>
            </a:pathLst>
          </a:custGeom>
          <a:blipFill>
            <a:blip r:embed="rId12"/>
            <a:stretch>
              <a:fillRect l="-307" b="-357"/>
            </a:stretch>
          </a:blipFill>
          <a:ln cap="sq">
            <a:noFill/>
            <a:prstDash val="solid"/>
            <a:miter/>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grpSp>
        <p:nvGrpSpPr>
          <p:cNvPr id="2" name="Group 2"/>
          <p:cNvGrpSpPr/>
          <p:nvPr/>
        </p:nvGrpSpPr>
        <p:grpSpPr>
          <a:xfrm>
            <a:off x="6873878" y="2810147"/>
            <a:ext cx="7005678" cy="1350520"/>
            <a:chOff x="0" y="0"/>
            <a:chExt cx="9340903" cy="1800693"/>
          </a:xfrm>
        </p:grpSpPr>
        <p:sp>
          <p:nvSpPr>
            <p:cNvPr id="3" name="Freeform 3"/>
            <p:cNvSpPr/>
            <p:nvPr/>
          </p:nvSpPr>
          <p:spPr>
            <a:xfrm rot="-5400000">
              <a:off x="1312823" y="129648"/>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US"/>
            </a:p>
          </p:txBody>
        </p:sp>
        <p:sp>
          <p:nvSpPr>
            <p:cNvPr id="4" name="TextBox 4"/>
            <p:cNvSpPr txBox="1"/>
            <p:nvPr/>
          </p:nvSpPr>
          <p:spPr>
            <a:xfrm>
              <a:off x="0" y="57150"/>
              <a:ext cx="9340903" cy="1101883"/>
            </a:xfrm>
            <a:prstGeom prst="rect">
              <a:avLst/>
            </a:prstGeom>
          </p:spPr>
          <p:txBody>
            <a:bodyPr lIns="0" tIns="0" rIns="0" bIns="0" rtlCol="0" anchor="t">
              <a:spAutoFit/>
            </a:bodyPr>
            <a:lstStyle/>
            <a:p>
              <a:pPr marL="0" lvl="0" indent="0">
                <a:lnSpc>
                  <a:spcPts val="5629"/>
                </a:lnSpc>
              </a:pPr>
              <a:r>
                <a:rPr lang="en-US" sz="5629">
                  <a:solidFill>
                    <a:srgbClr val="FFFFFF"/>
                  </a:solidFill>
                  <a:latin typeface="Helios Extended Bold"/>
                </a:rPr>
                <a:t>INTRODUCTION:</a:t>
              </a:r>
            </a:p>
          </p:txBody>
        </p:sp>
        <p:sp>
          <p:nvSpPr>
            <p:cNvPr id="5" name="AutoShape 5"/>
            <p:cNvSpPr/>
            <p:nvPr/>
          </p:nvSpPr>
          <p:spPr>
            <a:xfrm>
              <a:off x="3432220" y="1627932"/>
              <a:ext cx="2413756"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US"/>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US"/>
          </a:p>
        </p:txBody>
      </p:sp>
      <p:sp>
        <p:nvSpPr>
          <p:cNvPr id="11" name="Freeform 11"/>
          <p:cNvSpPr/>
          <p:nvPr/>
        </p:nvSpPr>
        <p:spPr>
          <a:xfrm flipH="1" flipV="1">
            <a:off x="-2038771" y="5668280"/>
            <a:ext cx="11437935" cy="5287411"/>
          </a:xfrm>
          <a:custGeom>
            <a:avLst/>
            <a:gdLst/>
            <a:ahLst/>
            <a:cxnLst/>
            <a:rect l="l" t="t" r="r" b="b"/>
            <a:pathLst>
              <a:path w="11437935" h="5287411">
                <a:moveTo>
                  <a:pt x="11437935" y="5287411"/>
                </a:moveTo>
                <a:lnTo>
                  <a:pt x="0" y="5287411"/>
                </a:lnTo>
                <a:lnTo>
                  <a:pt x="0" y="0"/>
                </a:lnTo>
                <a:lnTo>
                  <a:pt x="11437935" y="0"/>
                </a:lnTo>
                <a:lnTo>
                  <a:pt x="11437935" y="5287411"/>
                </a:lnTo>
                <a:close/>
              </a:path>
            </a:pathLst>
          </a:custGeom>
          <a:blipFill>
            <a:blip r:embed="rId8"/>
            <a:stretch>
              <a:fillRect l="-307" b="-357"/>
            </a:stretch>
          </a:blipFill>
          <a:ln cap="sq">
            <a:noFill/>
            <a:prstDash val="solid"/>
            <a:miter/>
          </a:ln>
        </p:spPr>
        <p:txBody>
          <a:bodyPr/>
          <a:lstStyle/>
          <a:p>
            <a:endParaRPr lang="en-US"/>
          </a:p>
        </p:txBody>
      </p:sp>
      <p:sp>
        <p:nvSpPr>
          <p:cNvPr id="14" name="TextBox 14"/>
          <p:cNvSpPr txBox="1"/>
          <p:nvPr/>
        </p:nvSpPr>
        <p:spPr>
          <a:xfrm>
            <a:off x="4912260" y="4439650"/>
            <a:ext cx="730027" cy="1465730"/>
          </a:xfrm>
          <a:prstGeom prst="rect">
            <a:avLst/>
          </a:prstGeom>
        </p:spPr>
        <p:txBody>
          <a:bodyPr lIns="50800" tIns="50800" rIns="50800" bIns="50800" rtlCol="0" anchor="ctr"/>
          <a:lstStyle/>
          <a:p>
            <a:pPr algn="ctr">
              <a:lnSpc>
                <a:spcPts val="3359"/>
              </a:lnSpc>
            </a:pPr>
            <a:endParaRPr/>
          </a:p>
        </p:txBody>
      </p:sp>
      <p:sp>
        <p:nvSpPr>
          <p:cNvPr id="17" name="TextBox 17"/>
          <p:cNvSpPr txBox="1"/>
          <p:nvPr/>
        </p:nvSpPr>
        <p:spPr>
          <a:xfrm>
            <a:off x="4912260" y="6027108"/>
            <a:ext cx="730027" cy="1138143"/>
          </a:xfrm>
          <a:prstGeom prst="rect">
            <a:avLst/>
          </a:prstGeom>
        </p:spPr>
        <p:txBody>
          <a:bodyPr lIns="50800" tIns="50800" rIns="50800" bIns="50800" rtlCol="0" anchor="ctr"/>
          <a:lstStyle/>
          <a:p>
            <a:pPr algn="ctr">
              <a:lnSpc>
                <a:spcPts val="3359"/>
              </a:lnSpc>
            </a:pPr>
            <a:endParaRPr/>
          </a:p>
        </p:txBody>
      </p:sp>
      <p:sp>
        <p:nvSpPr>
          <p:cNvPr id="21" name="TextBox 21"/>
          <p:cNvSpPr txBox="1"/>
          <p:nvPr/>
        </p:nvSpPr>
        <p:spPr>
          <a:xfrm>
            <a:off x="6846948" y="5188894"/>
            <a:ext cx="8822823" cy="1662122"/>
          </a:xfrm>
          <a:prstGeom prst="rect">
            <a:avLst/>
          </a:prstGeom>
        </p:spPr>
        <p:txBody>
          <a:bodyPr lIns="0" tIns="0" rIns="0" bIns="0" rtlCol="0" anchor="t">
            <a:spAutoFit/>
          </a:bodyPr>
          <a:lstStyle/>
          <a:p>
            <a:pPr>
              <a:lnSpc>
                <a:spcPts val="3323"/>
              </a:lnSpc>
            </a:pPr>
            <a:r>
              <a:rPr lang="en-US" sz="2373" dirty="0">
                <a:solidFill>
                  <a:srgbClr val="141418"/>
                </a:solidFill>
                <a:latin typeface="Montserrat Light"/>
              </a:rPr>
              <a:t>In this report , we will talk about the application X, and the importance of this research lies in studying the application X by applying software engineering principles to it and exploring its objectives and development process.</a:t>
            </a:r>
          </a:p>
        </p:txBody>
      </p:sp>
      <p:grpSp>
        <p:nvGrpSpPr>
          <p:cNvPr id="22" name="Group 18">
            <a:extLst>
              <a:ext uri="{FF2B5EF4-FFF2-40B4-BE49-F238E27FC236}">
                <a16:creationId xmlns:a16="http://schemas.microsoft.com/office/drawing/2014/main" id="{D5BB23F2-1F4D-497B-8D25-0D9C360F4071}"/>
              </a:ext>
            </a:extLst>
          </p:cNvPr>
          <p:cNvGrpSpPr/>
          <p:nvPr/>
        </p:nvGrpSpPr>
        <p:grpSpPr>
          <a:xfrm>
            <a:off x="1245286" y="1664619"/>
            <a:ext cx="4964538" cy="8007320"/>
            <a:chOff x="0" y="0"/>
            <a:chExt cx="6619385" cy="10676427"/>
          </a:xfrm>
        </p:grpSpPr>
        <p:sp>
          <p:nvSpPr>
            <p:cNvPr id="23" name="Freeform 19">
              <a:extLst>
                <a:ext uri="{FF2B5EF4-FFF2-40B4-BE49-F238E27FC236}">
                  <a16:creationId xmlns:a16="http://schemas.microsoft.com/office/drawing/2014/main" id="{518FA4EA-E722-4249-A0B0-5A6E01508669}"/>
                </a:ext>
              </a:extLst>
            </p:cNvPr>
            <p:cNvSpPr/>
            <p:nvPr/>
          </p:nvSpPr>
          <p:spPr>
            <a:xfrm>
              <a:off x="1004905" y="314979"/>
              <a:ext cx="4609574" cy="9851908"/>
            </a:xfrm>
            <a:custGeom>
              <a:avLst/>
              <a:gdLst/>
              <a:ahLst/>
              <a:cxnLst/>
              <a:rect l="l" t="t" r="r" b="b"/>
              <a:pathLst>
                <a:path w="4609574" h="9851908">
                  <a:moveTo>
                    <a:pt x="0" y="0"/>
                  </a:moveTo>
                  <a:lnTo>
                    <a:pt x="4609574" y="0"/>
                  </a:lnTo>
                  <a:lnTo>
                    <a:pt x="4609574" y="9851908"/>
                  </a:lnTo>
                  <a:lnTo>
                    <a:pt x="0" y="9851908"/>
                  </a:lnTo>
                  <a:lnTo>
                    <a:pt x="0" y="0"/>
                  </a:lnTo>
                  <a:close/>
                </a:path>
              </a:pathLst>
            </a:custGeom>
            <a:blipFill>
              <a:blip r:embed="rId9"/>
              <a:stretch>
                <a:fillRect l="-1565" t="-1513" b="-1513"/>
              </a:stretch>
            </a:blipFill>
          </p:spPr>
          <p:txBody>
            <a:bodyPr/>
            <a:lstStyle/>
            <a:p>
              <a:endParaRPr lang="en-US"/>
            </a:p>
          </p:txBody>
        </p:sp>
        <p:sp>
          <p:nvSpPr>
            <p:cNvPr id="24" name="Freeform 20">
              <a:extLst>
                <a:ext uri="{FF2B5EF4-FFF2-40B4-BE49-F238E27FC236}">
                  <a16:creationId xmlns:a16="http://schemas.microsoft.com/office/drawing/2014/main" id="{8A21698C-0167-4ED5-AF6E-EA7ECD5A58AC}"/>
                </a:ext>
              </a:extLst>
            </p:cNvPr>
            <p:cNvSpPr/>
            <p:nvPr/>
          </p:nvSpPr>
          <p:spPr>
            <a:xfrm>
              <a:off x="0" y="0"/>
              <a:ext cx="6619385" cy="10676427"/>
            </a:xfrm>
            <a:custGeom>
              <a:avLst/>
              <a:gdLst/>
              <a:ahLst/>
              <a:cxnLst/>
              <a:rect l="l" t="t" r="r" b="b"/>
              <a:pathLst>
                <a:path w="6619385" h="10676427">
                  <a:moveTo>
                    <a:pt x="0" y="0"/>
                  </a:moveTo>
                  <a:lnTo>
                    <a:pt x="6619385" y="0"/>
                  </a:lnTo>
                  <a:lnTo>
                    <a:pt x="6619385" y="10676427"/>
                  </a:lnTo>
                  <a:lnTo>
                    <a:pt x="0" y="10676427"/>
                  </a:lnTo>
                  <a:lnTo>
                    <a:pt x="0" y="0"/>
                  </a:lnTo>
                  <a:close/>
                </a:path>
              </a:pathLst>
            </a:custGeom>
            <a:blipFill>
              <a:blip r:embed="rId10"/>
              <a:stretch>
                <a:fillRect/>
              </a:stretch>
            </a:blipFill>
          </p:spPr>
          <p:txBody>
            <a:bodyPr/>
            <a:lstStyle/>
            <a:p>
              <a:endParaRPr lang="en-US" dirty="0"/>
            </a:p>
          </p:txBody>
        </p:sp>
      </p:grpSp>
      <p:sp>
        <p:nvSpPr>
          <p:cNvPr id="26" name="مستطيل 25">
            <a:extLst>
              <a:ext uri="{FF2B5EF4-FFF2-40B4-BE49-F238E27FC236}">
                <a16:creationId xmlns:a16="http://schemas.microsoft.com/office/drawing/2014/main" id="{FDBA3F21-CF55-42D7-8607-09FC22FA5923}"/>
              </a:ext>
            </a:extLst>
          </p:cNvPr>
          <p:cNvSpPr/>
          <p:nvPr/>
        </p:nvSpPr>
        <p:spPr>
          <a:xfrm>
            <a:off x="5642287" y="4948500"/>
            <a:ext cx="450982" cy="2142909"/>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19" name="مستطيل 18">
            <a:extLst>
              <a:ext uri="{FF2B5EF4-FFF2-40B4-BE49-F238E27FC236}">
                <a16:creationId xmlns:a16="http://schemas.microsoft.com/office/drawing/2014/main" id="{B33CD822-F0AB-4E6F-9336-86C5E50EC8ED}"/>
              </a:ext>
            </a:extLst>
          </p:cNvPr>
          <p:cNvSpPr/>
          <p:nvPr/>
        </p:nvSpPr>
        <p:spPr>
          <a:xfrm>
            <a:off x="5642287" y="4948500"/>
            <a:ext cx="10206486" cy="2142909"/>
          </a:xfrm>
          <a:prstGeom prst="rect">
            <a:avLst/>
          </a:prstGeom>
          <a:solidFill>
            <a:srgbClr val="F1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2" name="Group 2"/>
          <p:cNvGrpSpPr/>
          <p:nvPr/>
        </p:nvGrpSpPr>
        <p:grpSpPr>
          <a:xfrm>
            <a:off x="6873878" y="2810147"/>
            <a:ext cx="7005678" cy="1350520"/>
            <a:chOff x="0" y="0"/>
            <a:chExt cx="9340903" cy="1800693"/>
          </a:xfrm>
        </p:grpSpPr>
        <p:sp>
          <p:nvSpPr>
            <p:cNvPr id="3" name="Freeform 3"/>
            <p:cNvSpPr/>
            <p:nvPr/>
          </p:nvSpPr>
          <p:spPr>
            <a:xfrm rot="-5400000">
              <a:off x="1312823" y="129648"/>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2">
                <a:extLst>
                  <a:ext uri="{96DAC541-7B7A-43D3-8B79-37D633B846F1}">
                    <asvg:svgBlip xmlns:asvg="http://schemas.microsoft.com/office/drawing/2016/SVG/main" r:embed="rId3"/>
                  </a:ext>
                </a:extLst>
              </a:blip>
              <a:stretch>
                <a:fillRect l="-645045" r="-78832"/>
              </a:stretch>
            </a:blipFill>
          </p:spPr>
          <p:txBody>
            <a:bodyPr/>
            <a:lstStyle/>
            <a:p>
              <a:endParaRPr lang="en-US"/>
            </a:p>
          </p:txBody>
        </p:sp>
        <p:sp>
          <p:nvSpPr>
            <p:cNvPr id="4" name="TextBox 4"/>
            <p:cNvSpPr txBox="1"/>
            <p:nvPr/>
          </p:nvSpPr>
          <p:spPr>
            <a:xfrm>
              <a:off x="0" y="57150"/>
              <a:ext cx="9340903" cy="1101883"/>
            </a:xfrm>
            <a:prstGeom prst="rect">
              <a:avLst/>
            </a:prstGeom>
          </p:spPr>
          <p:txBody>
            <a:bodyPr lIns="0" tIns="0" rIns="0" bIns="0" rtlCol="0" anchor="t">
              <a:spAutoFit/>
            </a:bodyPr>
            <a:lstStyle/>
            <a:p>
              <a:pPr marL="0" lvl="0" indent="0">
                <a:lnSpc>
                  <a:spcPts val="5629"/>
                </a:lnSpc>
              </a:pPr>
              <a:r>
                <a:rPr lang="en-US" sz="5629">
                  <a:solidFill>
                    <a:srgbClr val="FFFFFF"/>
                  </a:solidFill>
                  <a:latin typeface="Helios Extended Bold"/>
                </a:rPr>
                <a:t>INTRODUCTION:</a:t>
              </a:r>
            </a:p>
          </p:txBody>
        </p:sp>
        <p:sp>
          <p:nvSpPr>
            <p:cNvPr id="5" name="AutoShape 5"/>
            <p:cNvSpPr/>
            <p:nvPr/>
          </p:nvSpPr>
          <p:spPr>
            <a:xfrm>
              <a:off x="3432220" y="1627932"/>
              <a:ext cx="2413756"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4">
              <a:extLst>
                <a:ext uri="{96DAC541-7B7A-43D3-8B79-37D633B846F1}">
                  <asvg:svgBlip xmlns:asvg="http://schemas.microsoft.com/office/drawing/2016/SVG/main" r:embed="rId5"/>
                </a:ext>
              </a:extLst>
            </a:blip>
            <a:stretch>
              <a:fillRect b="-657599"/>
            </a:stretch>
          </a:blipFill>
        </p:spPr>
        <p:txBody>
          <a:bodyPr/>
          <a:lstStyle/>
          <a:p>
            <a:endParaRPr lang="en-US"/>
          </a:p>
        </p:txBody>
      </p:sp>
      <p:sp>
        <p:nvSpPr>
          <p:cNvPr id="7" name="Freeform 7"/>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6">
              <a:extLst>
                <a:ext uri="{96DAC541-7B7A-43D3-8B79-37D633B846F1}">
                  <asvg:svgBlip xmlns:asvg="http://schemas.microsoft.com/office/drawing/2016/SVG/main" r:embed="rId7"/>
                </a:ext>
              </a:extLst>
            </a:blip>
            <a:stretch>
              <a:fillRect l="-15993" r="-7350" b="-746431"/>
            </a:stretch>
          </a:blipFill>
        </p:spPr>
        <p:txBody>
          <a:bodyPr/>
          <a:lstStyle/>
          <a:p>
            <a:endParaRPr lang="en-US"/>
          </a:p>
        </p:txBody>
      </p:sp>
      <p:sp>
        <p:nvSpPr>
          <p:cNvPr id="8" name="AutoShape 8"/>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AutoShape 9"/>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3209669" y="-945555"/>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8"/>
            <a:stretch>
              <a:fillRect l="-25707" b="-357"/>
            </a:stretch>
          </a:blipFill>
        </p:spPr>
        <p:txBody>
          <a:bodyPr/>
          <a:lstStyle/>
          <a:p>
            <a:endParaRPr lang="en-US"/>
          </a:p>
        </p:txBody>
      </p:sp>
      <p:sp>
        <p:nvSpPr>
          <p:cNvPr id="11" name="Freeform 11"/>
          <p:cNvSpPr/>
          <p:nvPr/>
        </p:nvSpPr>
        <p:spPr>
          <a:xfrm flipH="1" flipV="1">
            <a:off x="-2038771" y="5668280"/>
            <a:ext cx="11437935" cy="5287411"/>
          </a:xfrm>
          <a:custGeom>
            <a:avLst/>
            <a:gdLst/>
            <a:ahLst/>
            <a:cxnLst/>
            <a:rect l="l" t="t" r="r" b="b"/>
            <a:pathLst>
              <a:path w="11437935" h="5287411">
                <a:moveTo>
                  <a:pt x="11437935" y="5287411"/>
                </a:moveTo>
                <a:lnTo>
                  <a:pt x="0" y="5287411"/>
                </a:lnTo>
                <a:lnTo>
                  <a:pt x="0" y="0"/>
                </a:lnTo>
                <a:lnTo>
                  <a:pt x="11437935" y="0"/>
                </a:lnTo>
                <a:lnTo>
                  <a:pt x="11437935" y="5287411"/>
                </a:lnTo>
                <a:close/>
              </a:path>
            </a:pathLst>
          </a:custGeom>
          <a:blipFill>
            <a:blip r:embed="rId8"/>
            <a:stretch>
              <a:fillRect l="-307" b="-357"/>
            </a:stretch>
          </a:blipFill>
          <a:ln cap="sq">
            <a:noFill/>
            <a:prstDash val="solid"/>
            <a:miter/>
          </a:ln>
        </p:spPr>
        <p:txBody>
          <a:bodyPr/>
          <a:lstStyle/>
          <a:p>
            <a:endParaRPr lang="ar-SA"/>
          </a:p>
        </p:txBody>
      </p:sp>
      <p:sp>
        <p:nvSpPr>
          <p:cNvPr id="14" name="TextBox 14"/>
          <p:cNvSpPr txBox="1"/>
          <p:nvPr/>
        </p:nvSpPr>
        <p:spPr>
          <a:xfrm>
            <a:off x="4912260" y="4439650"/>
            <a:ext cx="730027" cy="1465730"/>
          </a:xfrm>
          <a:prstGeom prst="rect">
            <a:avLst/>
          </a:prstGeom>
        </p:spPr>
        <p:txBody>
          <a:bodyPr lIns="50800" tIns="50800" rIns="50800" bIns="50800" rtlCol="0" anchor="ctr"/>
          <a:lstStyle/>
          <a:p>
            <a:pPr algn="ctr">
              <a:lnSpc>
                <a:spcPts val="3359"/>
              </a:lnSpc>
            </a:pPr>
            <a:endParaRPr/>
          </a:p>
        </p:txBody>
      </p:sp>
      <p:sp>
        <p:nvSpPr>
          <p:cNvPr id="17" name="TextBox 17"/>
          <p:cNvSpPr txBox="1"/>
          <p:nvPr/>
        </p:nvSpPr>
        <p:spPr>
          <a:xfrm>
            <a:off x="4912260" y="6027108"/>
            <a:ext cx="730027" cy="1138143"/>
          </a:xfrm>
          <a:prstGeom prst="rect">
            <a:avLst/>
          </a:prstGeom>
        </p:spPr>
        <p:txBody>
          <a:bodyPr lIns="50800" tIns="50800" rIns="50800" bIns="50800" rtlCol="0" anchor="ctr"/>
          <a:lstStyle/>
          <a:p>
            <a:pPr algn="ctr">
              <a:lnSpc>
                <a:spcPts val="3359"/>
              </a:lnSpc>
            </a:pPr>
            <a:endParaRPr/>
          </a:p>
        </p:txBody>
      </p:sp>
      <p:sp>
        <p:nvSpPr>
          <p:cNvPr id="21" name="TextBox 21"/>
          <p:cNvSpPr txBox="1"/>
          <p:nvPr/>
        </p:nvSpPr>
        <p:spPr>
          <a:xfrm>
            <a:off x="6846948" y="5188894"/>
            <a:ext cx="8822823" cy="1662122"/>
          </a:xfrm>
          <a:prstGeom prst="rect">
            <a:avLst/>
          </a:prstGeom>
        </p:spPr>
        <p:txBody>
          <a:bodyPr lIns="0" tIns="0" rIns="0" bIns="0" rtlCol="0" anchor="t">
            <a:spAutoFit/>
          </a:bodyPr>
          <a:lstStyle/>
          <a:p>
            <a:pPr>
              <a:lnSpc>
                <a:spcPts val="3323"/>
              </a:lnSpc>
            </a:pPr>
            <a:r>
              <a:rPr lang="en-US" sz="2373" dirty="0">
                <a:solidFill>
                  <a:srgbClr val="141418"/>
                </a:solidFill>
                <a:latin typeface="Montserrat Light"/>
              </a:rPr>
              <a:t>In this report , we will talk about the application X, and the importance of this research lies in studying the application X by applying software engineering principles to it and exploring its objectives and development process.</a:t>
            </a:r>
          </a:p>
        </p:txBody>
      </p:sp>
      <p:grpSp>
        <p:nvGrpSpPr>
          <p:cNvPr id="22" name="Group 18">
            <a:extLst>
              <a:ext uri="{FF2B5EF4-FFF2-40B4-BE49-F238E27FC236}">
                <a16:creationId xmlns:a16="http://schemas.microsoft.com/office/drawing/2014/main" id="{D5BB23F2-1F4D-497B-8D25-0D9C360F4071}"/>
              </a:ext>
            </a:extLst>
          </p:cNvPr>
          <p:cNvGrpSpPr/>
          <p:nvPr/>
        </p:nvGrpSpPr>
        <p:grpSpPr>
          <a:xfrm>
            <a:off x="1245286" y="1664619"/>
            <a:ext cx="4964538" cy="8007320"/>
            <a:chOff x="0" y="0"/>
            <a:chExt cx="6619385" cy="10676427"/>
          </a:xfrm>
        </p:grpSpPr>
        <p:sp>
          <p:nvSpPr>
            <p:cNvPr id="23" name="Freeform 19">
              <a:extLst>
                <a:ext uri="{FF2B5EF4-FFF2-40B4-BE49-F238E27FC236}">
                  <a16:creationId xmlns:a16="http://schemas.microsoft.com/office/drawing/2014/main" id="{518FA4EA-E722-4249-A0B0-5A6E01508669}"/>
                </a:ext>
              </a:extLst>
            </p:cNvPr>
            <p:cNvSpPr/>
            <p:nvPr/>
          </p:nvSpPr>
          <p:spPr>
            <a:xfrm>
              <a:off x="1004905" y="314979"/>
              <a:ext cx="4609574" cy="9851908"/>
            </a:xfrm>
            <a:custGeom>
              <a:avLst/>
              <a:gdLst/>
              <a:ahLst/>
              <a:cxnLst/>
              <a:rect l="l" t="t" r="r" b="b"/>
              <a:pathLst>
                <a:path w="4609574" h="9851908">
                  <a:moveTo>
                    <a:pt x="0" y="0"/>
                  </a:moveTo>
                  <a:lnTo>
                    <a:pt x="4609574" y="0"/>
                  </a:lnTo>
                  <a:lnTo>
                    <a:pt x="4609574" y="9851908"/>
                  </a:lnTo>
                  <a:lnTo>
                    <a:pt x="0" y="9851908"/>
                  </a:lnTo>
                  <a:lnTo>
                    <a:pt x="0" y="0"/>
                  </a:lnTo>
                  <a:close/>
                </a:path>
              </a:pathLst>
            </a:custGeom>
            <a:blipFill>
              <a:blip r:embed="rId9"/>
              <a:stretch>
                <a:fillRect l="-1565" t="-1513" b="-1513"/>
              </a:stretch>
            </a:blipFill>
          </p:spPr>
          <p:txBody>
            <a:bodyPr/>
            <a:lstStyle/>
            <a:p>
              <a:endParaRPr lang="en-US"/>
            </a:p>
          </p:txBody>
        </p:sp>
        <p:sp>
          <p:nvSpPr>
            <p:cNvPr id="24" name="Freeform 20">
              <a:extLst>
                <a:ext uri="{FF2B5EF4-FFF2-40B4-BE49-F238E27FC236}">
                  <a16:creationId xmlns:a16="http://schemas.microsoft.com/office/drawing/2014/main" id="{8A21698C-0167-4ED5-AF6E-EA7ECD5A58AC}"/>
                </a:ext>
              </a:extLst>
            </p:cNvPr>
            <p:cNvSpPr/>
            <p:nvPr/>
          </p:nvSpPr>
          <p:spPr>
            <a:xfrm>
              <a:off x="0" y="0"/>
              <a:ext cx="6619385" cy="10676427"/>
            </a:xfrm>
            <a:custGeom>
              <a:avLst/>
              <a:gdLst/>
              <a:ahLst/>
              <a:cxnLst/>
              <a:rect l="l" t="t" r="r" b="b"/>
              <a:pathLst>
                <a:path w="6619385" h="10676427">
                  <a:moveTo>
                    <a:pt x="0" y="0"/>
                  </a:moveTo>
                  <a:lnTo>
                    <a:pt x="6619385" y="0"/>
                  </a:lnTo>
                  <a:lnTo>
                    <a:pt x="6619385" y="10676427"/>
                  </a:lnTo>
                  <a:lnTo>
                    <a:pt x="0" y="10676427"/>
                  </a:lnTo>
                  <a:lnTo>
                    <a:pt x="0" y="0"/>
                  </a:lnTo>
                  <a:close/>
                </a:path>
              </a:pathLst>
            </a:custGeom>
            <a:blipFill>
              <a:blip r:embed="rId10"/>
              <a:stretch>
                <a:fillRect/>
              </a:stretch>
            </a:blipFill>
          </p:spPr>
          <p:txBody>
            <a:bodyPr/>
            <a:lstStyle/>
            <a:p>
              <a:endParaRPr lang="en-US"/>
            </a:p>
          </p:txBody>
        </p:sp>
      </p:grpSp>
    </p:spTree>
    <p:extLst>
      <p:ext uri="{BB962C8B-B14F-4D97-AF65-F5344CB8AC3E}">
        <p14:creationId xmlns:p14="http://schemas.microsoft.com/office/powerpoint/2010/main" val="230333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3" name="Freeform 3"/>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4" name="AutoShape 4"/>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Freeform 6"/>
          <p:cNvSpPr/>
          <p:nvPr/>
        </p:nvSpPr>
        <p:spPr>
          <a:xfrm>
            <a:off x="13286857" y="-1593940"/>
            <a:ext cx="6385210" cy="3699102"/>
          </a:xfrm>
          <a:custGeom>
            <a:avLst/>
            <a:gdLst/>
            <a:ahLst/>
            <a:cxnLst/>
            <a:rect l="l" t="t" r="r" b="b"/>
            <a:pathLst>
              <a:path w="6385210" h="3699102">
                <a:moveTo>
                  <a:pt x="0" y="0"/>
                </a:moveTo>
                <a:lnTo>
                  <a:pt x="6385210" y="0"/>
                </a:lnTo>
                <a:lnTo>
                  <a:pt x="6385210" y="3699102"/>
                </a:lnTo>
                <a:lnTo>
                  <a:pt x="0" y="3699102"/>
                </a:lnTo>
                <a:lnTo>
                  <a:pt x="0" y="0"/>
                </a:lnTo>
                <a:close/>
              </a:path>
            </a:pathLst>
          </a:custGeom>
          <a:blipFill>
            <a:blip r:embed="rId6"/>
            <a:stretch>
              <a:fillRect l="-25707" b="-357"/>
            </a:stretch>
          </a:blipFill>
        </p:spPr>
        <p:txBody>
          <a:bodyPr/>
          <a:lstStyle/>
          <a:p>
            <a:endParaRPr lang="en-US"/>
          </a:p>
        </p:txBody>
      </p:sp>
      <p:sp>
        <p:nvSpPr>
          <p:cNvPr id="7" name="Freeform 7"/>
          <p:cNvSpPr/>
          <p:nvPr/>
        </p:nvSpPr>
        <p:spPr>
          <a:xfrm flipH="1" flipV="1">
            <a:off x="-1992458" y="7875878"/>
            <a:ext cx="11486286" cy="5287411"/>
          </a:xfrm>
          <a:custGeom>
            <a:avLst/>
            <a:gdLst/>
            <a:ahLst/>
            <a:cxnLst/>
            <a:rect l="l" t="t" r="r" b="b"/>
            <a:pathLst>
              <a:path w="11486286" h="5287411">
                <a:moveTo>
                  <a:pt x="11486286" y="5287411"/>
                </a:moveTo>
                <a:lnTo>
                  <a:pt x="0" y="5287411"/>
                </a:lnTo>
                <a:lnTo>
                  <a:pt x="0" y="0"/>
                </a:lnTo>
                <a:lnTo>
                  <a:pt x="11486286" y="0"/>
                </a:lnTo>
                <a:lnTo>
                  <a:pt x="11486286" y="5287411"/>
                </a:lnTo>
                <a:close/>
              </a:path>
            </a:pathLst>
          </a:custGeom>
          <a:blipFill>
            <a:blip r:embed="rId6"/>
            <a:stretch>
              <a:fillRect t="-57" b="-415"/>
            </a:stretch>
          </a:blipFill>
          <a:ln cap="sq">
            <a:noFill/>
            <a:prstDash val="solid"/>
            <a:miter/>
          </a:ln>
        </p:spPr>
        <p:txBody>
          <a:bodyPr/>
          <a:lstStyle/>
          <a:p>
            <a:endParaRPr lang="en-US"/>
          </a:p>
        </p:txBody>
      </p:sp>
      <p:grpSp>
        <p:nvGrpSpPr>
          <p:cNvPr id="8" name="Group 8"/>
          <p:cNvGrpSpPr/>
          <p:nvPr/>
        </p:nvGrpSpPr>
        <p:grpSpPr>
          <a:xfrm>
            <a:off x="457534" y="10139942"/>
            <a:ext cx="4964538" cy="8007320"/>
            <a:chOff x="0" y="0"/>
            <a:chExt cx="6619385" cy="10676427"/>
          </a:xfrm>
        </p:grpSpPr>
        <p:sp>
          <p:nvSpPr>
            <p:cNvPr id="9" name="Freeform 9"/>
            <p:cNvSpPr/>
            <p:nvPr/>
          </p:nvSpPr>
          <p:spPr>
            <a:xfrm>
              <a:off x="1004905" y="314979"/>
              <a:ext cx="4609574" cy="9851908"/>
            </a:xfrm>
            <a:custGeom>
              <a:avLst/>
              <a:gdLst/>
              <a:ahLst/>
              <a:cxnLst/>
              <a:rect l="l" t="t" r="r" b="b"/>
              <a:pathLst>
                <a:path w="4609574" h="9851908">
                  <a:moveTo>
                    <a:pt x="0" y="0"/>
                  </a:moveTo>
                  <a:lnTo>
                    <a:pt x="4609574" y="0"/>
                  </a:lnTo>
                  <a:lnTo>
                    <a:pt x="4609574" y="9851908"/>
                  </a:lnTo>
                  <a:lnTo>
                    <a:pt x="0" y="9851908"/>
                  </a:lnTo>
                  <a:lnTo>
                    <a:pt x="0" y="0"/>
                  </a:lnTo>
                  <a:close/>
                </a:path>
              </a:pathLst>
            </a:custGeom>
            <a:blipFill>
              <a:blip r:embed="rId7"/>
              <a:stretch>
                <a:fillRect l="-1565" t="-1513" b="-1513"/>
              </a:stretch>
            </a:blipFill>
          </p:spPr>
          <p:txBody>
            <a:bodyPr/>
            <a:lstStyle/>
            <a:p>
              <a:endParaRPr lang="en-US"/>
            </a:p>
          </p:txBody>
        </p:sp>
        <p:sp>
          <p:nvSpPr>
            <p:cNvPr id="10" name="Freeform 10"/>
            <p:cNvSpPr/>
            <p:nvPr/>
          </p:nvSpPr>
          <p:spPr>
            <a:xfrm>
              <a:off x="0" y="0"/>
              <a:ext cx="6619385" cy="10676427"/>
            </a:xfrm>
            <a:custGeom>
              <a:avLst/>
              <a:gdLst/>
              <a:ahLst/>
              <a:cxnLst/>
              <a:rect l="l" t="t" r="r" b="b"/>
              <a:pathLst>
                <a:path w="6619385" h="10676427">
                  <a:moveTo>
                    <a:pt x="0" y="0"/>
                  </a:moveTo>
                  <a:lnTo>
                    <a:pt x="6619385" y="0"/>
                  </a:lnTo>
                  <a:lnTo>
                    <a:pt x="6619385" y="10676427"/>
                  </a:lnTo>
                  <a:lnTo>
                    <a:pt x="0" y="10676427"/>
                  </a:lnTo>
                  <a:lnTo>
                    <a:pt x="0" y="0"/>
                  </a:lnTo>
                  <a:close/>
                </a:path>
              </a:pathLst>
            </a:custGeom>
            <a:blipFill>
              <a:blip r:embed="rId8"/>
              <a:stretch>
                <a:fillRect/>
              </a:stretch>
            </a:blipFill>
          </p:spPr>
          <p:txBody>
            <a:bodyPr/>
            <a:lstStyle/>
            <a:p>
              <a:endParaRPr lang="en-US"/>
            </a:p>
          </p:txBody>
        </p:sp>
      </p:grpSp>
      <p:grpSp>
        <p:nvGrpSpPr>
          <p:cNvPr id="11" name="Group 11"/>
          <p:cNvGrpSpPr/>
          <p:nvPr/>
        </p:nvGrpSpPr>
        <p:grpSpPr>
          <a:xfrm>
            <a:off x="1028700" y="2362453"/>
            <a:ext cx="7005678" cy="1350520"/>
            <a:chOff x="0" y="0"/>
            <a:chExt cx="9340903" cy="1800693"/>
          </a:xfrm>
        </p:grpSpPr>
        <p:sp>
          <p:nvSpPr>
            <p:cNvPr id="12" name="Freeform 12"/>
            <p:cNvSpPr/>
            <p:nvPr/>
          </p:nvSpPr>
          <p:spPr>
            <a:xfrm rot="-5400000">
              <a:off x="1312823" y="129648"/>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9">
                <a:extLst>
                  <a:ext uri="{96DAC541-7B7A-43D3-8B79-37D633B846F1}">
                    <asvg:svgBlip xmlns:asvg="http://schemas.microsoft.com/office/drawing/2016/SVG/main" r:embed="rId10"/>
                  </a:ext>
                </a:extLst>
              </a:blip>
              <a:stretch>
                <a:fillRect l="-645045" r="-78832"/>
              </a:stretch>
            </a:blipFill>
          </p:spPr>
          <p:txBody>
            <a:bodyPr/>
            <a:lstStyle/>
            <a:p>
              <a:endParaRPr lang="en-US"/>
            </a:p>
          </p:txBody>
        </p:sp>
        <p:sp>
          <p:nvSpPr>
            <p:cNvPr id="13" name="TextBox 13"/>
            <p:cNvSpPr txBox="1"/>
            <p:nvPr/>
          </p:nvSpPr>
          <p:spPr>
            <a:xfrm>
              <a:off x="0" y="57150"/>
              <a:ext cx="9340903" cy="1101883"/>
            </a:xfrm>
            <a:prstGeom prst="rect">
              <a:avLst/>
            </a:prstGeom>
          </p:spPr>
          <p:txBody>
            <a:bodyPr lIns="0" tIns="0" rIns="0" bIns="0" rtlCol="0" anchor="t">
              <a:spAutoFit/>
            </a:bodyPr>
            <a:lstStyle/>
            <a:p>
              <a:pPr marL="0" lvl="0" indent="0">
                <a:lnSpc>
                  <a:spcPts val="5629"/>
                </a:lnSpc>
              </a:pPr>
              <a:r>
                <a:rPr lang="en-US" sz="5629" dirty="0">
                  <a:solidFill>
                    <a:srgbClr val="FFFFFF"/>
                  </a:solidFill>
                  <a:latin typeface="Helios Extended Bold"/>
                </a:rPr>
                <a:t>BACKGROUND:</a:t>
              </a:r>
            </a:p>
          </p:txBody>
        </p:sp>
        <p:sp>
          <p:nvSpPr>
            <p:cNvPr id="14" name="AutoShape 14"/>
            <p:cNvSpPr/>
            <p:nvPr/>
          </p:nvSpPr>
          <p:spPr>
            <a:xfrm>
              <a:off x="3432220" y="1627932"/>
              <a:ext cx="2413756"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15" name="Freeform 15"/>
          <p:cNvSpPr/>
          <p:nvPr/>
        </p:nvSpPr>
        <p:spPr>
          <a:xfrm>
            <a:off x="12838736" y="4828785"/>
            <a:ext cx="1395151" cy="1337649"/>
          </a:xfrm>
          <a:custGeom>
            <a:avLst/>
            <a:gdLst/>
            <a:ahLst/>
            <a:cxnLst/>
            <a:rect l="l" t="t" r="r" b="b"/>
            <a:pathLst>
              <a:path w="1395151" h="1337649">
                <a:moveTo>
                  <a:pt x="0" y="0"/>
                </a:moveTo>
                <a:lnTo>
                  <a:pt x="1395151" y="0"/>
                </a:lnTo>
                <a:lnTo>
                  <a:pt x="1395151" y="1337648"/>
                </a:lnTo>
                <a:lnTo>
                  <a:pt x="0" y="1337648"/>
                </a:lnTo>
                <a:lnTo>
                  <a:pt x="0" y="0"/>
                </a:lnTo>
                <a:close/>
              </a:path>
            </a:pathLst>
          </a:custGeom>
          <a:blipFill>
            <a:blip r:embed="rId11"/>
            <a:stretch>
              <a:fillRect l="-13918" r="-13918"/>
            </a:stretch>
          </a:blipFill>
        </p:spPr>
        <p:txBody>
          <a:bodyPr/>
          <a:lstStyle/>
          <a:p>
            <a:endParaRPr lang="en-US"/>
          </a:p>
        </p:txBody>
      </p:sp>
      <p:sp>
        <p:nvSpPr>
          <p:cNvPr id="16" name="Freeform 16"/>
          <p:cNvSpPr/>
          <p:nvPr/>
        </p:nvSpPr>
        <p:spPr>
          <a:xfrm>
            <a:off x="7082369" y="-139151"/>
            <a:ext cx="15613487" cy="10402233"/>
          </a:xfrm>
          <a:custGeom>
            <a:avLst/>
            <a:gdLst/>
            <a:ahLst/>
            <a:cxnLst/>
            <a:rect l="l" t="t" r="r" b="b"/>
            <a:pathLst>
              <a:path w="15613487" h="10402233">
                <a:moveTo>
                  <a:pt x="0" y="0"/>
                </a:moveTo>
                <a:lnTo>
                  <a:pt x="15613487" y="0"/>
                </a:lnTo>
                <a:lnTo>
                  <a:pt x="15613487" y="10402233"/>
                </a:lnTo>
                <a:lnTo>
                  <a:pt x="0" y="10402233"/>
                </a:lnTo>
                <a:lnTo>
                  <a:pt x="0" y="0"/>
                </a:lnTo>
                <a:close/>
              </a:path>
            </a:pathLst>
          </a:custGeom>
          <a:blipFill>
            <a:blip r:embed="rId12"/>
            <a:stretch>
              <a:fillRect/>
            </a:stretch>
          </a:blipFill>
        </p:spPr>
        <p:txBody>
          <a:bodyPr/>
          <a:lstStyle/>
          <a:p>
            <a:endParaRPr lang="en-US" dirty="0"/>
          </a:p>
        </p:txBody>
      </p:sp>
      <p:sp>
        <p:nvSpPr>
          <p:cNvPr id="17" name="TextBox 17"/>
          <p:cNvSpPr txBox="1"/>
          <p:nvPr/>
        </p:nvSpPr>
        <p:spPr>
          <a:xfrm>
            <a:off x="1068305" y="4150034"/>
            <a:ext cx="8425523" cy="2085314"/>
          </a:xfrm>
          <a:prstGeom prst="rect">
            <a:avLst/>
          </a:prstGeom>
        </p:spPr>
        <p:txBody>
          <a:bodyPr lIns="0" tIns="0" rIns="0" bIns="0" rtlCol="0" anchor="t">
            <a:spAutoFit/>
          </a:bodyPr>
          <a:lstStyle/>
          <a:p>
            <a:pPr>
              <a:lnSpc>
                <a:spcPts val="3323"/>
              </a:lnSpc>
            </a:pPr>
            <a:r>
              <a:rPr lang="en-US" sz="2373" dirty="0">
                <a:solidFill>
                  <a:srgbClr val="FFFFFF"/>
                </a:solidFill>
                <a:latin typeface="Montserrat Light"/>
              </a:rPr>
              <a:t>Twitter was created in 2006 by founder "Jack Dorsey" and has achieved great success over the years and in 2022 Following "Elon Musk’s" takeover of the app, it has been renamed from ‘Twitter’ to ‘X’ and other related changes were implemented</a:t>
            </a:r>
          </a:p>
        </p:txBody>
      </p:sp>
      <p:grpSp>
        <p:nvGrpSpPr>
          <p:cNvPr id="18" name="Group 18"/>
          <p:cNvGrpSpPr/>
          <p:nvPr/>
        </p:nvGrpSpPr>
        <p:grpSpPr>
          <a:xfrm>
            <a:off x="-12939186" y="8299286"/>
            <a:ext cx="13286052" cy="1674960"/>
            <a:chOff x="0" y="0"/>
            <a:chExt cx="17714737" cy="2233281"/>
          </a:xfrm>
        </p:grpSpPr>
        <p:sp>
          <p:nvSpPr>
            <p:cNvPr id="19" name="TextBox 19"/>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sp>
          <p:nvSpPr>
            <p:cNvPr id="20" name="TextBox 20"/>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8"/>
        </a:solidFill>
        <a:effectLst/>
      </p:bgPr>
    </p:bg>
    <p:spTree>
      <p:nvGrpSpPr>
        <p:cNvPr id="1" name=""/>
        <p:cNvGrpSpPr/>
        <p:nvPr/>
      </p:nvGrpSpPr>
      <p:grpSpPr>
        <a:xfrm>
          <a:off x="0" y="0"/>
          <a:ext cx="0" cy="0"/>
          <a:chOff x="0" y="0"/>
          <a:chExt cx="0" cy="0"/>
        </a:xfrm>
      </p:grpSpPr>
      <p:sp>
        <p:nvSpPr>
          <p:cNvPr id="2" name="Freeform 2"/>
          <p:cNvSpPr/>
          <p:nvPr/>
        </p:nvSpPr>
        <p:spPr>
          <a:xfrm>
            <a:off x="1028700" y="910612"/>
            <a:ext cx="1911103" cy="236176"/>
          </a:xfrm>
          <a:custGeom>
            <a:avLst/>
            <a:gdLst/>
            <a:ahLst/>
            <a:cxnLst/>
            <a:rect l="l" t="t" r="r" b="b"/>
            <a:pathLst>
              <a:path w="1911103" h="236176">
                <a:moveTo>
                  <a:pt x="0" y="0"/>
                </a:moveTo>
                <a:lnTo>
                  <a:pt x="1911103" y="0"/>
                </a:lnTo>
                <a:lnTo>
                  <a:pt x="1911103" y="236176"/>
                </a:lnTo>
                <a:lnTo>
                  <a:pt x="0" y="236176"/>
                </a:lnTo>
                <a:lnTo>
                  <a:pt x="0" y="0"/>
                </a:lnTo>
                <a:close/>
              </a:path>
            </a:pathLst>
          </a:custGeom>
          <a:blipFill>
            <a:blip r:embed="rId2">
              <a:extLst>
                <a:ext uri="{96DAC541-7B7A-43D3-8B79-37D633B846F1}">
                  <asvg:svgBlip xmlns:asvg="http://schemas.microsoft.com/office/drawing/2016/SVG/main" r:embed="rId3"/>
                </a:ext>
              </a:extLst>
            </a:blip>
            <a:stretch>
              <a:fillRect b="-657599"/>
            </a:stretch>
          </a:blipFill>
        </p:spPr>
        <p:txBody>
          <a:bodyPr/>
          <a:lstStyle/>
          <a:p>
            <a:endParaRPr lang="en-US"/>
          </a:p>
        </p:txBody>
      </p:sp>
      <p:sp>
        <p:nvSpPr>
          <p:cNvPr id="3" name="Freeform 3"/>
          <p:cNvSpPr/>
          <p:nvPr/>
        </p:nvSpPr>
        <p:spPr>
          <a:xfrm>
            <a:off x="14585128" y="9136766"/>
            <a:ext cx="2674172" cy="243067"/>
          </a:xfrm>
          <a:custGeom>
            <a:avLst/>
            <a:gdLst/>
            <a:ahLst/>
            <a:cxnLst/>
            <a:rect l="l" t="t" r="r" b="b"/>
            <a:pathLst>
              <a:path w="2674172" h="243067">
                <a:moveTo>
                  <a:pt x="0" y="0"/>
                </a:moveTo>
                <a:lnTo>
                  <a:pt x="2674172" y="0"/>
                </a:lnTo>
                <a:lnTo>
                  <a:pt x="2674172" y="243068"/>
                </a:lnTo>
                <a:lnTo>
                  <a:pt x="0" y="243068"/>
                </a:lnTo>
                <a:lnTo>
                  <a:pt x="0" y="0"/>
                </a:lnTo>
                <a:close/>
              </a:path>
            </a:pathLst>
          </a:custGeom>
          <a:blipFill>
            <a:blip r:embed="rId4">
              <a:extLst>
                <a:ext uri="{96DAC541-7B7A-43D3-8B79-37D633B846F1}">
                  <asvg:svgBlip xmlns:asvg="http://schemas.microsoft.com/office/drawing/2016/SVG/main" r:embed="rId5"/>
                </a:ext>
              </a:extLst>
            </a:blip>
            <a:stretch>
              <a:fillRect l="-15993" r="-7350" b="-746431"/>
            </a:stretch>
          </a:blipFill>
        </p:spPr>
        <p:txBody>
          <a:bodyPr/>
          <a:lstStyle/>
          <a:p>
            <a:endParaRPr lang="en-US"/>
          </a:p>
        </p:txBody>
      </p:sp>
      <p:sp>
        <p:nvSpPr>
          <p:cNvPr id="4" name="AutoShape 4"/>
          <p:cNvSpPr/>
          <p:nvPr/>
        </p:nvSpPr>
        <p:spPr>
          <a:xfrm>
            <a:off x="3398887" y="10287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7576690" y="9258300"/>
            <a:ext cx="6492240"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Freeform 6"/>
          <p:cNvSpPr/>
          <p:nvPr/>
        </p:nvSpPr>
        <p:spPr>
          <a:xfrm>
            <a:off x="10785516" y="2105162"/>
            <a:ext cx="6361237" cy="6099054"/>
          </a:xfrm>
          <a:custGeom>
            <a:avLst/>
            <a:gdLst/>
            <a:ahLst/>
            <a:cxnLst/>
            <a:rect l="l" t="t" r="r" b="b"/>
            <a:pathLst>
              <a:path w="6361237" h="6099054">
                <a:moveTo>
                  <a:pt x="0" y="0"/>
                </a:moveTo>
                <a:lnTo>
                  <a:pt x="6361237" y="0"/>
                </a:lnTo>
                <a:lnTo>
                  <a:pt x="6361237" y="6099054"/>
                </a:lnTo>
                <a:lnTo>
                  <a:pt x="0" y="6099054"/>
                </a:lnTo>
                <a:lnTo>
                  <a:pt x="0" y="0"/>
                </a:lnTo>
                <a:close/>
              </a:path>
            </a:pathLst>
          </a:custGeom>
          <a:blipFill>
            <a:blip r:embed="rId6"/>
            <a:stretch>
              <a:fillRect l="-13918" r="-13918"/>
            </a:stretch>
          </a:blipFill>
        </p:spPr>
        <p:txBody>
          <a:bodyPr/>
          <a:lstStyle/>
          <a:p>
            <a:endParaRPr lang="en-US"/>
          </a:p>
        </p:txBody>
      </p:sp>
      <p:sp>
        <p:nvSpPr>
          <p:cNvPr id="7" name="Freeform 7"/>
          <p:cNvSpPr/>
          <p:nvPr/>
        </p:nvSpPr>
        <p:spPr>
          <a:xfrm rot="-477154">
            <a:off x="9853484" y="-2496612"/>
            <a:ext cx="10198050" cy="5907970"/>
          </a:xfrm>
          <a:custGeom>
            <a:avLst/>
            <a:gdLst/>
            <a:ahLst/>
            <a:cxnLst/>
            <a:rect l="l" t="t" r="r" b="b"/>
            <a:pathLst>
              <a:path w="10198050" h="5907970">
                <a:moveTo>
                  <a:pt x="0" y="0"/>
                </a:moveTo>
                <a:lnTo>
                  <a:pt x="10198050" y="0"/>
                </a:lnTo>
                <a:lnTo>
                  <a:pt x="10198050" y="5907970"/>
                </a:lnTo>
                <a:lnTo>
                  <a:pt x="0" y="5907970"/>
                </a:lnTo>
                <a:lnTo>
                  <a:pt x="0" y="0"/>
                </a:lnTo>
                <a:close/>
              </a:path>
            </a:pathLst>
          </a:custGeom>
          <a:blipFill>
            <a:blip r:embed="rId7"/>
            <a:stretch>
              <a:fillRect l="-25707" b="-357"/>
            </a:stretch>
          </a:blipFill>
        </p:spPr>
        <p:txBody>
          <a:bodyPr/>
          <a:lstStyle/>
          <a:p>
            <a:endParaRPr lang="en-US"/>
          </a:p>
        </p:txBody>
      </p:sp>
      <p:sp>
        <p:nvSpPr>
          <p:cNvPr id="8" name="Freeform 8"/>
          <p:cNvSpPr/>
          <p:nvPr/>
        </p:nvSpPr>
        <p:spPr>
          <a:xfrm flipH="1" flipV="1">
            <a:off x="-2332088" y="6569442"/>
            <a:ext cx="10139005" cy="4667226"/>
          </a:xfrm>
          <a:custGeom>
            <a:avLst/>
            <a:gdLst/>
            <a:ahLst/>
            <a:cxnLst/>
            <a:rect l="l" t="t" r="r" b="b"/>
            <a:pathLst>
              <a:path w="10139005" h="4667226">
                <a:moveTo>
                  <a:pt x="10139004" y="4667226"/>
                </a:moveTo>
                <a:lnTo>
                  <a:pt x="0" y="4667226"/>
                </a:lnTo>
                <a:lnTo>
                  <a:pt x="0" y="0"/>
                </a:lnTo>
                <a:lnTo>
                  <a:pt x="10139004" y="0"/>
                </a:lnTo>
                <a:lnTo>
                  <a:pt x="10139004" y="4667226"/>
                </a:lnTo>
                <a:close/>
              </a:path>
            </a:pathLst>
          </a:custGeom>
          <a:blipFill>
            <a:blip r:embed="rId7"/>
            <a:stretch>
              <a:fillRect t="-57" b="-415"/>
            </a:stretch>
          </a:blipFill>
          <a:ln cap="sq">
            <a:noFill/>
            <a:prstDash val="solid"/>
            <a:miter/>
          </a:ln>
        </p:spPr>
        <p:txBody>
          <a:bodyPr/>
          <a:lstStyle/>
          <a:p>
            <a:endParaRPr lang="en-US"/>
          </a:p>
        </p:txBody>
      </p:sp>
      <p:grpSp>
        <p:nvGrpSpPr>
          <p:cNvPr id="9" name="Group 9"/>
          <p:cNvGrpSpPr/>
          <p:nvPr/>
        </p:nvGrpSpPr>
        <p:grpSpPr>
          <a:xfrm>
            <a:off x="1028700" y="3296083"/>
            <a:ext cx="7005678" cy="2076801"/>
            <a:chOff x="0" y="0"/>
            <a:chExt cx="9340903" cy="2769068"/>
          </a:xfrm>
        </p:grpSpPr>
        <p:sp>
          <p:nvSpPr>
            <p:cNvPr id="10" name="Freeform 10"/>
            <p:cNvSpPr/>
            <p:nvPr/>
          </p:nvSpPr>
          <p:spPr>
            <a:xfrm rot="-5400000">
              <a:off x="1312823" y="1098023"/>
              <a:ext cx="358222" cy="2983868"/>
            </a:xfrm>
            <a:custGeom>
              <a:avLst/>
              <a:gdLst/>
              <a:ahLst/>
              <a:cxnLst/>
              <a:rect l="l" t="t" r="r" b="b"/>
              <a:pathLst>
                <a:path w="358222" h="2983868">
                  <a:moveTo>
                    <a:pt x="0" y="0"/>
                  </a:moveTo>
                  <a:lnTo>
                    <a:pt x="358222" y="0"/>
                  </a:lnTo>
                  <a:lnTo>
                    <a:pt x="358222" y="2983868"/>
                  </a:lnTo>
                  <a:lnTo>
                    <a:pt x="0" y="2983868"/>
                  </a:lnTo>
                  <a:lnTo>
                    <a:pt x="0" y="0"/>
                  </a:lnTo>
                  <a:close/>
                </a:path>
              </a:pathLst>
            </a:custGeom>
            <a:blipFill>
              <a:blip r:embed="rId8">
                <a:extLst>
                  <a:ext uri="{96DAC541-7B7A-43D3-8B79-37D633B846F1}">
                    <asvg:svgBlip xmlns:asvg="http://schemas.microsoft.com/office/drawing/2016/SVG/main" r:embed="rId9"/>
                  </a:ext>
                </a:extLst>
              </a:blip>
              <a:stretch>
                <a:fillRect l="-645045" r="-78832"/>
              </a:stretch>
            </a:blipFill>
          </p:spPr>
          <p:txBody>
            <a:bodyPr/>
            <a:lstStyle/>
            <a:p>
              <a:endParaRPr lang="en-US"/>
            </a:p>
          </p:txBody>
        </p:sp>
        <p:sp>
          <p:nvSpPr>
            <p:cNvPr id="11" name="TextBox 11"/>
            <p:cNvSpPr txBox="1"/>
            <p:nvPr/>
          </p:nvSpPr>
          <p:spPr>
            <a:xfrm>
              <a:off x="0" y="57150"/>
              <a:ext cx="9340903" cy="2070258"/>
            </a:xfrm>
            <a:prstGeom prst="rect">
              <a:avLst/>
            </a:prstGeom>
          </p:spPr>
          <p:txBody>
            <a:bodyPr lIns="0" tIns="0" rIns="0" bIns="0" rtlCol="0" anchor="t">
              <a:spAutoFit/>
            </a:bodyPr>
            <a:lstStyle/>
            <a:p>
              <a:pPr marL="0" lvl="0" indent="0">
                <a:lnSpc>
                  <a:spcPts val="5629"/>
                </a:lnSpc>
              </a:pPr>
              <a:r>
                <a:rPr lang="en-US" sz="5629">
                  <a:solidFill>
                    <a:srgbClr val="FFFFFF"/>
                  </a:solidFill>
                  <a:latin typeface="Helios Extended Bold"/>
                </a:rPr>
                <a:t>PURPOSE OF THE PROJECT</a:t>
              </a:r>
            </a:p>
          </p:txBody>
        </p:sp>
        <p:sp>
          <p:nvSpPr>
            <p:cNvPr id="12" name="AutoShape 12"/>
            <p:cNvSpPr/>
            <p:nvPr/>
          </p:nvSpPr>
          <p:spPr>
            <a:xfrm>
              <a:off x="3432220" y="2596307"/>
              <a:ext cx="2413756" cy="0"/>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13" name="TextBox 13"/>
          <p:cNvSpPr txBox="1"/>
          <p:nvPr/>
        </p:nvSpPr>
        <p:spPr>
          <a:xfrm>
            <a:off x="1068305" y="5315734"/>
            <a:ext cx="8425523" cy="1253708"/>
          </a:xfrm>
          <a:prstGeom prst="rect">
            <a:avLst/>
          </a:prstGeom>
        </p:spPr>
        <p:txBody>
          <a:bodyPr lIns="0" tIns="0" rIns="0" bIns="0" rtlCol="0" anchor="t">
            <a:spAutoFit/>
          </a:bodyPr>
          <a:lstStyle/>
          <a:p>
            <a:pPr>
              <a:lnSpc>
                <a:spcPts val="3323"/>
              </a:lnSpc>
            </a:pPr>
            <a:endParaRPr/>
          </a:p>
          <a:p>
            <a:pPr>
              <a:lnSpc>
                <a:spcPts val="3323"/>
              </a:lnSpc>
            </a:pPr>
            <a:r>
              <a:rPr lang="en-US" sz="2373">
                <a:solidFill>
                  <a:srgbClr val="FFFFFF"/>
                </a:solidFill>
                <a:latin typeface="Montserrat Light"/>
              </a:rPr>
              <a:t>Explain the software</a:t>
            </a:r>
          </a:p>
          <a:p>
            <a:pPr marL="0" lvl="0" indent="0">
              <a:lnSpc>
                <a:spcPts val="3323"/>
              </a:lnSpc>
              <a:spcBef>
                <a:spcPct val="0"/>
              </a:spcBef>
            </a:pPr>
            <a:r>
              <a:rPr lang="en-US" sz="2373">
                <a:solidFill>
                  <a:srgbClr val="FFFFFF"/>
                </a:solidFill>
                <a:latin typeface="Montserrat Light"/>
              </a:rPr>
              <a:t>engineering steps to build the X app</a:t>
            </a:r>
          </a:p>
        </p:txBody>
      </p:sp>
      <p:sp>
        <p:nvSpPr>
          <p:cNvPr id="14" name="Freeform 14"/>
          <p:cNvSpPr/>
          <p:nvPr/>
        </p:nvSpPr>
        <p:spPr>
          <a:xfrm>
            <a:off x="16643104" y="457373"/>
            <a:ext cx="15613487" cy="10402233"/>
          </a:xfrm>
          <a:custGeom>
            <a:avLst/>
            <a:gdLst/>
            <a:ahLst/>
            <a:cxnLst/>
            <a:rect l="l" t="t" r="r" b="b"/>
            <a:pathLst>
              <a:path w="15613487" h="10402233">
                <a:moveTo>
                  <a:pt x="0" y="0"/>
                </a:moveTo>
                <a:lnTo>
                  <a:pt x="15613488" y="0"/>
                </a:lnTo>
                <a:lnTo>
                  <a:pt x="15613488" y="10402233"/>
                </a:lnTo>
                <a:lnTo>
                  <a:pt x="0" y="10402233"/>
                </a:lnTo>
                <a:lnTo>
                  <a:pt x="0" y="0"/>
                </a:lnTo>
                <a:close/>
              </a:path>
            </a:pathLst>
          </a:custGeom>
          <a:blipFill>
            <a:blip r:embed="rId10"/>
            <a:stretch>
              <a:fillRect/>
            </a:stretch>
          </a:blipFill>
        </p:spPr>
        <p:txBody>
          <a:bodyPr/>
          <a:lstStyle/>
          <a:p>
            <a:endParaRPr lang="en-US"/>
          </a:p>
        </p:txBody>
      </p:sp>
      <p:sp>
        <p:nvSpPr>
          <p:cNvPr id="15" name="TextBox 15"/>
          <p:cNvSpPr txBox="1"/>
          <p:nvPr/>
        </p:nvSpPr>
        <p:spPr>
          <a:xfrm>
            <a:off x="-11914515" y="8645804"/>
            <a:ext cx="13286052" cy="972399"/>
          </a:xfrm>
          <a:prstGeom prst="rect">
            <a:avLst/>
          </a:prstGeom>
        </p:spPr>
        <p:txBody>
          <a:bodyPr lIns="0" tIns="0" rIns="0" bIns="0" rtlCol="0" anchor="t">
            <a:spAutoFit/>
          </a:bodyPr>
          <a:lstStyle/>
          <a:p>
            <a:pPr algn="ctr">
              <a:lnSpc>
                <a:spcPts val="7301"/>
              </a:lnSpc>
            </a:pPr>
            <a:r>
              <a:rPr lang="en-US" sz="6349">
                <a:solidFill>
                  <a:srgbClr val="FFFFFF"/>
                </a:solidFill>
                <a:latin typeface="Helios Extended Bold"/>
              </a:rPr>
              <a:t>WORK PLAN:</a:t>
            </a:r>
          </a:p>
        </p:txBody>
      </p:sp>
      <p:grpSp>
        <p:nvGrpSpPr>
          <p:cNvPr id="16" name="Group 8">
            <a:extLst>
              <a:ext uri="{FF2B5EF4-FFF2-40B4-BE49-F238E27FC236}">
                <a16:creationId xmlns:a16="http://schemas.microsoft.com/office/drawing/2014/main" id="{9A406FD0-9599-4CFE-A70A-6C970C1ECE1C}"/>
              </a:ext>
            </a:extLst>
          </p:cNvPr>
          <p:cNvGrpSpPr/>
          <p:nvPr/>
        </p:nvGrpSpPr>
        <p:grpSpPr>
          <a:xfrm>
            <a:off x="-9891175" y="8641659"/>
            <a:ext cx="13286052" cy="1674960"/>
            <a:chOff x="0" y="0"/>
            <a:chExt cx="17714737" cy="2233281"/>
          </a:xfrm>
        </p:grpSpPr>
        <p:sp>
          <p:nvSpPr>
            <p:cNvPr id="17" name="TextBox 9">
              <a:extLst>
                <a:ext uri="{FF2B5EF4-FFF2-40B4-BE49-F238E27FC236}">
                  <a16:creationId xmlns:a16="http://schemas.microsoft.com/office/drawing/2014/main" id="{791305C3-688A-409E-8212-3A9CE991E8BE}"/>
                </a:ext>
              </a:extLst>
            </p:cNvPr>
            <p:cNvSpPr txBox="1"/>
            <p:nvPr/>
          </p:nvSpPr>
          <p:spPr>
            <a:xfrm>
              <a:off x="0" y="-9525"/>
              <a:ext cx="17714737" cy="1293357"/>
            </a:xfrm>
            <a:prstGeom prst="rect">
              <a:avLst/>
            </a:prstGeom>
          </p:spPr>
          <p:txBody>
            <a:bodyPr lIns="0" tIns="0" rIns="0" bIns="0" rtlCol="0" anchor="t">
              <a:spAutoFit/>
            </a:bodyPr>
            <a:lstStyle/>
            <a:p>
              <a:pPr algn="ctr">
                <a:lnSpc>
                  <a:spcPts val="7301"/>
                </a:lnSpc>
              </a:pPr>
              <a:r>
                <a:rPr lang="en-US" sz="6349" dirty="0">
                  <a:solidFill>
                    <a:srgbClr val="FFFFFF"/>
                  </a:solidFill>
                  <a:latin typeface="Helios Extended Bold"/>
                </a:rPr>
                <a:t>WORK PLAN</a:t>
              </a:r>
            </a:p>
          </p:txBody>
        </p:sp>
        <p:sp>
          <p:nvSpPr>
            <p:cNvPr id="18" name="TextBox 10">
              <a:extLst>
                <a:ext uri="{FF2B5EF4-FFF2-40B4-BE49-F238E27FC236}">
                  <a16:creationId xmlns:a16="http://schemas.microsoft.com/office/drawing/2014/main" id="{A7929E0B-113C-4D30-B833-B20107B09733}"/>
                </a:ext>
              </a:extLst>
            </p:cNvPr>
            <p:cNvSpPr txBox="1"/>
            <p:nvPr/>
          </p:nvSpPr>
          <p:spPr>
            <a:xfrm>
              <a:off x="3438183" y="1325957"/>
              <a:ext cx="10926418" cy="907324"/>
            </a:xfrm>
            <a:prstGeom prst="rect">
              <a:avLst/>
            </a:prstGeom>
          </p:spPr>
          <p:txBody>
            <a:bodyPr lIns="0" tIns="0" rIns="0" bIns="0" rtlCol="0" anchor="t">
              <a:spAutoFit/>
            </a:bodyPr>
            <a:lstStyle/>
            <a:p>
              <a:pPr algn="ctr">
                <a:lnSpc>
                  <a:spcPts val="2659"/>
                </a:lnSpc>
              </a:pPr>
              <a:r>
                <a:rPr lang="en-US" sz="2312">
                  <a:solidFill>
                    <a:srgbClr val="FFFFFF"/>
                  </a:solidFill>
                  <a:latin typeface="Montserrat"/>
                </a:rPr>
                <a:t>Methodology  : incremental development </a:t>
              </a:r>
            </a:p>
            <a:p>
              <a:pPr algn="ctr">
                <a:lnSpc>
                  <a:spcPts val="2659"/>
                </a:lnSpc>
              </a:pPr>
              <a:endParaRPr lang="en-US" sz="2312">
                <a:solidFill>
                  <a:srgbClr val="FFFFFF"/>
                </a:solidFill>
                <a:latin typeface="Montserrat"/>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5540</Words>
  <Application>Microsoft Office PowerPoint</Application>
  <PresentationFormat>مخصص</PresentationFormat>
  <Paragraphs>578</Paragraphs>
  <Slides>34</Slides>
  <Notes>1</Notes>
  <HiddenSlides>0</HiddenSlides>
  <MMClips>0</MMClips>
  <ScaleCrop>false</ScaleCrop>
  <HeadingPairs>
    <vt:vector size="6" baseType="variant">
      <vt:variant>
        <vt:lpstr>الخطوط المستخدمة</vt:lpstr>
      </vt:variant>
      <vt:variant>
        <vt:i4>7</vt:i4>
      </vt:variant>
      <vt:variant>
        <vt:lpstr>نسق</vt:lpstr>
      </vt:variant>
      <vt:variant>
        <vt:i4>1</vt:i4>
      </vt:variant>
      <vt:variant>
        <vt:lpstr>عناوين الشرائح</vt:lpstr>
      </vt:variant>
      <vt:variant>
        <vt:i4>34</vt:i4>
      </vt:variant>
    </vt:vector>
  </HeadingPairs>
  <TitlesOfParts>
    <vt:vector size="42" baseType="lpstr">
      <vt:lpstr>Calibri</vt:lpstr>
      <vt:lpstr>Arial</vt:lpstr>
      <vt:lpstr>Inter</vt:lpstr>
      <vt:lpstr>Lekton</vt:lpstr>
      <vt:lpstr>Helios Extended Bold</vt:lpstr>
      <vt:lpstr>Montserrat Light</vt:lpstr>
      <vt:lpstr>Montserrat</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منصة x</dc:title>
  <dc:creator>Ahmad Bahfin</dc:creator>
  <cp:lastModifiedBy>تغريد سعيد</cp:lastModifiedBy>
  <cp:revision>21</cp:revision>
  <dcterms:created xsi:type="dcterms:W3CDTF">2006-08-16T00:00:00Z</dcterms:created>
  <dcterms:modified xsi:type="dcterms:W3CDTF">2023-11-30T11:32:56Z</dcterms:modified>
  <dc:identifier>DAF1YhzAFIU</dc:identifier>
</cp:coreProperties>
</file>